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63" r:id="rId2"/>
    <p:sldId id="276" r:id="rId3"/>
    <p:sldId id="280" r:id="rId4"/>
    <p:sldId id="279" r:id="rId5"/>
    <p:sldId id="282" r:id="rId6"/>
    <p:sldId id="266" r:id="rId7"/>
    <p:sldId id="285" r:id="rId8"/>
    <p:sldId id="286" r:id="rId9"/>
    <p:sldId id="287" r:id="rId10"/>
    <p:sldId id="269" r:id="rId11"/>
    <p:sldId id="288" r:id="rId12"/>
    <p:sldId id="299" r:id="rId13"/>
    <p:sldId id="291" r:id="rId14"/>
    <p:sldId id="292" r:id="rId15"/>
    <p:sldId id="293" r:id="rId16"/>
    <p:sldId id="301" r:id="rId17"/>
    <p:sldId id="295" r:id="rId18"/>
    <p:sldId id="300" r:id="rId19"/>
    <p:sldId id="377" r:id="rId20"/>
    <p:sldId id="375" r:id="rId21"/>
    <p:sldId id="257" r:id="rId22"/>
    <p:sldId id="376" r:id="rId23"/>
  </p:sldIdLst>
  <p:sldSz cx="9144000" cy="6858000" type="screen4x3"/>
  <p:notesSz cx="6858000" cy="9144000"/>
  <p:defaultTextStyle>
    <a:defPPr>
      <a:defRPr lang="es-A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90" autoAdjust="0"/>
    <p:restoredTop sz="94660"/>
  </p:normalViewPr>
  <p:slideViewPr>
    <p:cSldViewPr>
      <p:cViewPr>
        <p:scale>
          <a:sx n="50" d="100"/>
          <a:sy n="50" d="100"/>
        </p:scale>
        <p:origin x="-966" y="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0" d="100"/>
        <a:sy n="11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872FD7D8-6F95-4B41-9ECF-0FD3BFC87757}" type="datetimeFigureOut">
              <a:rPr lang="es-AR"/>
              <a:pPr>
                <a:defRPr/>
              </a:pPr>
              <a:t>13/9/2016</a:t>
            </a:fld>
            <a:endParaRPr lang="es-AR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AR" noProof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s-AR" noProof="0" smtClean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583AB13D-D7CD-4823-8C4E-4FE9E00BDAA9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1101042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0F8762-AF01-4485-AB8D-A159530745C2}" type="datetimeFigureOut">
              <a:rPr lang="es-AR"/>
              <a:pPr>
                <a:defRPr/>
              </a:pPr>
              <a:t>13/9/2016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946870-0AB4-4792-B05D-CADA5AFF6E47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7872454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1145B4-361C-4161-BF2C-ACDD72F9C7AB}" type="datetimeFigureOut">
              <a:rPr lang="es-AR"/>
              <a:pPr>
                <a:defRPr/>
              </a:pPr>
              <a:t>13/9/2016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E35930-3A68-4EC9-91F9-63D3FFC235C5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741960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61ED7C-E9FA-42FA-A4A3-DF7CC473EB54}" type="datetimeFigureOut">
              <a:rPr lang="es-AR"/>
              <a:pPr>
                <a:defRPr/>
              </a:pPr>
              <a:t>13/9/2016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E6C00-47C7-45AD-A227-D734A2CCA427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7179983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91DC74-5A91-49A5-9D2A-32C8D568E80F}" type="datetimeFigureOut">
              <a:rPr lang="es-AR"/>
              <a:pPr>
                <a:defRPr/>
              </a:pPr>
              <a:t>13/9/2016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8E83EB-7E0B-4F23-A1CB-981680AAA7DA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6257695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5A610D-177A-44D9-8688-CA6EB04A3C68}" type="datetimeFigureOut">
              <a:rPr lang="es-AR"/>
              <a:pPr>
                <a:defRPr/>
              </a:pPr>
              <a:t>13/9/2016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9A9B46-7D0A-471F-B07D-0BDDDA4BBB18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7847663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B474C8-E46A-48E7-8C35-F56CDCCE950F}" type="datetimeFigureOut">
              <a:rPr lang="es-AR"/>
              <a:pPr>
                <a:defRPr/>
              </a:pPr>
              <a:t>13/9/2016</a:t>
            </a:fld>
            <a:endParaRPr lang="es-AR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B14EF6-460F-461A-B0AC-41C7A8F9AC83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5028721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FB7B08-FC1C-411B-9614-AA93A6D0963D}" type="datetimeFigureOut">
              <a:rPr lang="es-AR"/>
              <a:pPr>
                <a:defRPr/>
              </a:pPr>
              <a:t>13/9/2016</a:t>
            </a:fld>
            <a:endParaRPr lang="es-AR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564598-69A2-4AB7-B691-6B0832D7C2B9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1746897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A7169-BF86-4A1B-BAAF-DA58419BF023}" type="datetimeFigureOut">
              <a:rPr lang="es-AR"/>
              <a:pPr>
                <a:defRPr/>
              </a:pPr>
              <a:t>13/9/2016</a:t>
            </a:fld>
            <a:endParaRPr lang="es-AR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C7E421-08EB-4358-A062-9FB244C8C746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6503525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F9507A-6EFA-4F39-AEAB-FAE453F72AA7}" type="datetimeFigureOut">
              <a:rPr lang="es-AR"/>
              <a:pPr>
                <a:defRPr/>
              </a:pPr>
              <a:t>13/9/2016</a:t>
            </a:fld>
            <a:endParaRPr lang="es-AR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E90366-32B7-48EE-9A3F-2F9CD732913F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3041742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40828B-5F17-4034-91FE-0C76CF7E0D2A}" type="datetimeFigureOut">
              <a:rPr lang="es-AR"/>
              <a:pPr>
                <a:defRPr/>
              </a:pPr>
              <a:t>13/9/2016</a:t>
            </a:fld>
            <a:endParaRPr lang="es-AR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852E09-14AE-46BA-9D08-C5A9BE27561B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580583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AR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F711F5-865B-4DD2-AC9E-790B6F0EF2C4}" type="datetimeFigureOut">
              <a:rPr lang="es-AR"/>
              <a:pPr>
                <a:defRPr/>
              </a:pPr>
              <a:t>13/9/2016</a:t>
            </a:fld>
            <a:endParaRPr lang="es-AR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35FCB2-A67A-4D57-BB09-A2C0E148F510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7453098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AR" smtClean="0"/>
              <a:t>Haga clic para modificar el estilo de título del patrón</a:t>
            </a:r>
            <a:endParaRPr lang="es-AR" altLang="es-AR" smtClean="0"/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AR" smtClean="0"/>
              <a:t>Haga clic para modificar el estilo de texto del patrón</a:t>
            </a:r>
          </a:p>
          <a:p>
            <a:pPr lvl="1"/>
            <a:r>
              <a:rPr lang="es-ES" altLang="es-AR" smtClean="0"/>
              <a:t>Segundo nivel</a:t>
            </a:r>
          </a:p>
          <a:p>
            <a:pPr lvl="2"/>
            <a:r>
              <a:rPr lang="es-ES" altLang="es-AR" smtClean="0"/>
              <a:t>Tercer nivel</a:t>
            </a:r>
          </a:p>
          <a:p>
            <a:pPr lvl="3"/>
            <a:r>
              <a:rPr lang="es-ES" altLang="es-AR" smtClean="0"/>
              <a:t>Cuarto nivel</a:t>
            </a:r>
          </a:p>
          <a:p>
            <a:pPr lvl="4"/>
            <a:r>
              <a:rPr lang="es-ES" altLang="es-AR" smtClean="0"/>
              <a:t>Quinto nivel</a:t>
            </a:r>
            <a:endParaRPr lang="es-AR" altLang="es-AR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486EF16-2873-40B3-B00E-948F1150B4A4}" type="datetimeFigureOut">
              <a:rPr lang="es-AR"/>
              <a:pPr>
                <a:defRPr/>
              </a:pPr>
              <a:t>13/9/2016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8887556-973C-49D2-B557-60E294F3C0F3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clientesapc.com/blog/wp-content/uploads/2012/11/Comida-grasosa.jpg"/>
          <p:cNvPicPr>
            <a:picLocks noChangeAspect="1" noChangeArrowheads="1"/>
          </p:cNvPicPr>
          <p:nvPr/>
        </p:nvPicPr>
        <p:blipFill>
          <a:blip r:embed="rId2">
            <a:lum bright="34000" contrast="-7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0488" y="0"/>
            <a:ext cx="9234488" cy="693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214313" y="0"/>
            <a:ext cx="8929687" cy="369888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LIC. NUTRICIÓN 	</a:t>
            </a:r>
            <a:r>
              <a:rPr lang="es-ES_tradnl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	</a:t>
            </a:r>
            <a:r>
              <a:rPr lang="es-ES_tradnl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	          	                      QCA. BIOLÓGICA</a:t>
            </a:r>
            <a:endParaRPr lang="es-AR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2052" name="4 Rectángulo"/>
          <p:cNvSpPr>
            <a:spLocks noChangeArrowheads="1"/>
          </p:cNvSpPr>
          <p:nvPr/>
        </p:nvSpPr>
        <p:spPr bwMode="auto">
          <a:xfrm>
            <a:off x="571500" y="357188"/>
            <a:ext cx="80724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AR" altLang="es-AR" sz="2400" b="1">
                <a:latin typeface="Calibri" pitchFamily="34" charset="0"/>
              </a:rPr>
              <a:t>PROGRAMA ANALITICO Y/O DE EXAMEN</a:t>
            </a:r>
          </a:p>
          <a:p>
            <a:pPr eaLnBrk="1" hangingPunct="1"/>
            <a:r>
              <a:rPr lang="es-AR" altLang="es-AR" sz="2400" b="1">
                <a:solidFill>
                  <a:srgbClr val="C00000"/>
                </a:solidFill>
                <a:latin typeface="Calibri" pitchFamily="34" charset="0"/>
              </a:rPr>
              <a:t> </a:t>
            </a:r>
            <a:r>
              <a:rPr lang="es-AR" altLang="es-AR" sz="2400">
                <a:solidFill>
                  <a:srgbClr val="0070C0"/>
                </a:solidFill>
                <a:latin typeface="Calibri" pitchFamily="34" charset="0"/>
              </a:rPr>
              <a:t/>
            </a:r>
            <a:br>
              <a:rPr lang="es-AR" altLang="es-AR" sz="2400">
                <a:solidFill>
                  <a:srgbClr val="0070C0"/>
                </a:solidFill>
                <a:latin typeface="Calibri" pitchFamily="34" charset="0"/>
              </a:rPr>
            </a:br>
            <a:endParaRPr lang="es-AR" altLang="es-AR" sz="2400">
              <a:latin typeface="Calibri" pitchFamily="34" charset="0"/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0" y="785813"/>
            <a:ext cx="8820150" cy="6155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s-AR" sz="2800" b="1" dirty="0">
                <a:solidFill>
                  <a:srgbClr val="FF0000"/>
                </a:solidFill>
              </a:rPr>
              <a:t>Tema 6- Metabolismo de Lípidos. </a:t>
            </a:r>
            <a:endParaRPr lang="es-AR" sz="2800" b="1" dirty="0" smtClean="0">
              <a:solidFill>
                <a:srgbClr val="FF0000"/>
              </a:solidFill>
            </a:endParaRP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s-AR" sz="2000" b="1" dirty="0" smtClean="0">
                <a:solidFill>
                  <a:srgbClr val="0000CC"/>
                </a:solidFill>
              </a:rPr>
              <a:t>Digestión </a:t>
            </a:r>
            <a:r>
              <a:rPr lang="es-AR" sz="2000" b="1" dirty="0">
                <a:solidFill>
                  <a:srgbClr val="0000CC"/>
                </a:solidFill>
              </a:rPr>
              <a:t>y absorción de lípidos. </a:t>
            </a:r>
            <a:endParaRPr lang="es-AR" sz="2000" b="1" dirty="0" smtClean="0">
              <a:solidFill>
                <a:srgbClr val="0000CC"/>
              </a:solidFill>
            </a:endParaRP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s-AR" sz="2000" b="1" dirty="0" smtClean="0"/>
              <a:t>Transporte </a:t>
            </a:r>
            <a:r>
              <a:rPr lang="es-AR" sz="2000" b="1" dirty="0"/>
              <a:t>de lípidos: Lipoproteínas, función e importancia metabólica, lípidos que transportan, metabolismo. </a:t>
            </a:r>
            <a:endParaRPr lang="es-AR" sz="2000" b="1" dirty="0" smtClean="0"/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s-AR" sz="2000" b="1" dirty="0" smtClean="0"/>
              <a:t>Degradación </a:t>
            </a:r>
            <a:r>
              <a:rPr lang="es-AR" sz="2000" b="1" dirty="0"/>
              <a:t>de </a:t>
            </a:r>
            <a:r>
              <a:rPr lang="es-AR" sz="2000" b="1" dirty="0" err="1"/>
              <a:t>triacilglicéridos</a:t>
            </a:r>
            <a:r>
              <a:rPr lang="es-AR" sz="2000" b="1" dirty="0"/>
              <a:t>: lipasas, localización tisular y regulación. </a:t>
            </a:r>
            <a:endParaRPr lang="es-AR" sz="2000" b="1" dirty="0" smtClean="0"/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s-AR" sz="2000" b="1" dirty="0" smtClean="0"/>
              <a:t>Degradación </a:t>
            </a:r>
            <a:r>
              <a:rPr lang="es-AR" sz="2000" b="1" dirty="0"/>
              <a:t>de ácidos grasos: proceso de beta-oxidación, localización celular, rendimiento energético, regulación. Cuerpos cetónicos: síntesis, importancia metabólica. </a:t>
            </a:r>
            <a:r>
              <a:rPr lang="es-AR" sz="2000" dirty="0"/>
              <a:t/>
            </a:r>
            <a:br>
              <a:rPr lang="es-AR" sz="2000" dirty="0"/>
            </a:br>
            <a:r>
              <a:rPr lang="es-AR" sz="2000" dirty="0"/>
              <a:t/>
            </a:r>
            <a:br>
              <a:rPr lang="es-AR" sz="2000" dirty="0"/>
            </a:br>
            <a:r>
              <a:rPr lang="es-AR" sz="2000" dirty="0"/>
              <a:t/>
            </a:r>
            <a:br>
              <a:rPr lang="es-AR" sz="2000" dirty="0"/>
            </a:br>
            <a:r>
              <a:rPr lang="es-AR" sz="2000" b="1" dirty="0"/>
              <a:t>Tema 7- Metabolismo de Lípidos. Biosíntesis de ácidos grasos, precursores, regulación</a:t>
            </a:r>
            <a:r>
              <a:rPr lang="es-AR" sz="2000" b="1" dirty="0" smtClean="0"/>
              <a:t>. Biosíntesis de Triglicéridos.</a:t>
            </a: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s-AR" sz="2000" b="1" dirty="0" smtClean="0"/>
              <a:t>Metabolismo </a:t>
            </a:r>
            <a:r>
              <a:rPr lang="es-AR" sz="2000" b="1" dirty="0"/>
              <a:t>del Colesterol: precursores de síntesis, regulación, importancia clínica. Degradación de Colesterol: ácidos biliares, función. Ciclo </a:t>
            </a:r>
            <a:r>
              <a:rPr lang="es-AR" sz="2000" b="1" dirty="0" err="1"/>
              <a:t>enterohepático</a:t>
            </a:r>
            <a:r>
              <a:rPr lang="es-AR" sz="2000" b="1" dirty="0"/>
              <a:t>. </a:t>
            </a:r>
            <a:r>
              <a:rPr lang="es-AR" sz="2000" dirty="0"/>
              <a:t/>
            </a:r>
            <a:br>
              <a:rPr lang="es-AR" sz="2000" dirty="0"/>
            </a:br>
            <a:endParaRPr lang="es-AR" sz="16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6" name="Rectángulo 4"/>
          <p:cNvSpPr>
            <a:spLocks noGrp="1" noChangeArrowheads="1"/>
          </p:cNvSpPr>
          <p:nvPr>
            <p:ph type="title"/>
          </p:nvPr>
        </p:nvSpPr>
        <p:spPr>
          <a:xfrm>
            <a:off x="323850" y="71438"/>
            <a:ext cx="8496300" cy="1143000"/>
          </a:xfrm>
          <a:gradFill rotWithShape="0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16200000"/>
          </a:gradFill>
        </p:spPr>
        <p:txBody>
          <a:bodyPr/>
          <a:lstStyle/>
          <a:p>
            <a:pPr eaLnBrk="1" hangingPunct="1"/>
            <a:r>
              <a:rPr lang="en-US" altLang="en-US" sz="3600" b="1" smtClean="0">
                <a:solidFill>
                  <a:srgbClr val="C00000"/>
                </a:solidFill>
                <a:latin typeface="Arial" charset="0"/>
                <a:cs typeface="Arial" charset="0"/>
              </a:rPr>
              <a:t/>
            </a:r>
            <a:br>
              <a:rPr lang="en-US" altLang="en-US" sz="3600" b="1" smtClean="0">
                <a:solidFill>
                  <a:srgbClr val="C00000"/>
                </a:solidFill>
                <a:latin typeface="Arial" charset="0"/>
                <a:cs typeface="Arial" charset="0"/>
              </a:rPr>
            </a:br>
            <a:r>
              <a:rPr lang="en-US" altLang="en-US" sz="3600" b="1" smtClean="0">
                <a:solidFill>
                  <a:srgbClr val="C00000"/>
                </a:solidFill>
                <a:latin typeface="Arial" charset="0"/>
                <a:cs typeface="Arial" charset="0"/>
              </a:rPr>
              <a:t>Digestión y Absorción</a:t>
            </a:r>
            <a:br>
              <a:rPr lang="en-US" altLang="en-US" sz="3600" b="1" smtClean="0">
                <a:solidFill>
                  <a:srgbClr val="C00000"/>
                </a:solidFill>
                <a:latin typeface="Arial" charset="0"/>
                <a:cs typeface="Arial" charset="0"/>
              </a:rPr>
            </a:br>
            <a:r>
              <a:rPr lang="en-US" altLang="en-US" sz="3600" b="1" smtClean="0">
                <a:solidFill>
                  <a:srgbClr val="C00000"/>
                </a:solidFill>
                <a:latin typeface="Arial" charset="0"/>
                <a:cs typeface="Arial" charset="0"/>
              </a:rPr>
              <a:t>de los Lípidos</a:t>
            </a:r>
            <a:r>
              <a:rPr lang="en-US" altLang="en-US" sz="2800" b="1" smtClean="0">
                <a:solidFill>
                  <a:srgbClr val="FF0000"/>
                </a:solidFill>
                <a:latin typeface="Arial Rounded MT Bold" pitchFamily="34" charset="0"/>
              </a:rPr>
              <a:t/>
            </a:r>
            <a:br>
              <a:rPr lang="en-US" altLang="en-US" sz="2800" b="1" smtClean="0">
                <a:solidFill>
                  <a:srgbClr val="FF0000"/>
                </a:solidFill>
                <a:latin typeface="Arial Rounded MT Bold" pitchFamily="34" charset="0"/>
              </a:rPr>
            </a:br>
            <a:endParaRPr lang="es-ES_tradnl" altLang="es-AR" sz="2800" b="1" smtClean="0">
              <a:solidFill>
                <a:srgbClr val="FF0000"/>
              </a:solidFill>
              <a:latin typeface="Arial Rounded MT Bold" pitchFamily="34" charset="0"/>
            </a:endParaRPr>
          </a:p>
        </p:txBody>
      </p:sp>
      <p:sp>
        <p:nvSpPr>
          <p:cNvPr id="79877" name="Cuadro de texto 5" descr="20%"/>
          <p:cNvSpPr txBox="1">
            <a:spLocks noChangeArrowheads="1"/>
          </p:cNvSpPr>
          <p:nvPr/>
        </p:nvSpPr>
        <p:spPr bwMode="auto">
          <a:xfrm>
            <a:off x="539750" y="1214438"/>
            <a:ext cx="7848600" cy="1600200"/>
          </a:xfrm>
          <a:prstGeom prst="rect">
            <a:avLst/>
          </a:prstGeom>
          <a:pattFill prst="pct20">
            <a:fgClr>
              <a:schemeClr val="accent3">
                <a:lumMod val="60000"/>
                <a:lumOff val="40000"/>
              </a:schemeClr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es-ES_tradnl" sz="2800" b="1" u="sng" dirty="0" smtClean="0">
                <a:latin typeface="Aharoni" pitchFamily="2" charset="-79"/>
                <a:cs typeface="Aharoni" pitchFamily="2" charset="-79"/>
              </a:rPr>
              <a:t>LIPIDOS DE LA DIETA</a:t>
            </a:r>
            <a:r>
              <a:rPr lang="es-ES_tradnl" sz="2800" b="1" dirty="0" smtClean="0">
                <a:latin typeface="Aharoni" pitchFamily="2" charset="-79"/>
                <a:cs typeface="Aharoni" pitchFamily="2" charset="-79"/>
              </a:rPr>
              <a:t>: </a:t>
            </a:r>
          </a:p>
          <a:p>
            <a:pPr algn="ctr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es-ES_tradnl" sz="2800" b="1" dirty="0" smtClean="0">
                <a:latin typeface="Aharoni" pitchFamily="2" charset="-79"/>
                <a:cs typeface="Aharoni" pitchFamily="2" charset="-79"/>
              </a:rPr>
              <a:t>Triglicéridos</a:t>
            </a:r>
            <a:r>
              <a:rPr lang="es-ES_tradnl" sz="2800" b="1" dirty="0">
                <a:latin typeface="Aharoni" pitchFamily="2" charset="-79"/>
                <a:cs typeface="Aharoni" pitchFamily="2" charset="-79"/>
              </a:rPr>
              <a:t>, </a:t>
            </a:r>
            <a:r>
              <a:rPr lang="es-ES_tradnl" sz="2800" b="1" dirty="0" smtClean="0">
                <a:latin typeface="Aharoni" pitchFamily="2" charset="-79"/>
                <a:cs typeface="Aharoni" pitchFamily="2" charset="-79"/>
              </a:rPr>
              <a:t>Fosfolípidos </a:t>
            </a:r>
            <a:r>
              <a:rPr lang="es-ES_tradnl" sz="2800" b="1" dirty="0">
                <a:latin typeface="Aharoni" pitchFamily="2" charset="-79"/>
                <a:cs typeface="Aharoni" pitchFamily="2" charset="-79"/>
              </a:rPr>
              <a:t>y </a:t>
            </a:r>
            <a:r>
              <a:rPr lang="es-ES_tradnl" sz="2800" b="1" dirty="0" smtClean="0">
                <a:latin typeface="Aharoni" pitchFamily="2" charset="-79"/>
                <a:cs typeface="Aharoni" pitchFamily="2" charset="-79"/>
              </a:rPr>
              <a:t>Colesterol, </a:t>
            </a:r>
            <a:r>
              <a:rPr lang="es-ES_tradnl" sz="2800" b="1" dirty="0">
                <a:latin typeface="Aharoni" pitchFamily="2" charset="-79"/>
                <a:cs typeface="Aharoni" pitchFamily="2" charset="-79"/>
              </a:rPr>
              <a:t>Vitaminas liposolubles (A, D, E, K)</a:t>
            </a:r>
          </a:p>
        </p:txBody>
      </p:sp>
      <p:sp>
        <p:nvSpPr>
          <p:cNvPr id="79878" name="Cuadro de texto 6"/>
          <p:cNvSpPr txBox="1">
            <a:spLocks noChangeArrowheads="1"/>
          </p:cNvSpPr>
          <p:nvPr/>
        </p:nvSpPr>
        <p:spPr bwMode="auto">
          <a:xfrm>
            <a:off x="3276600" y="3284538"/>
            <a:ext cx="2447925" cy="5889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AR" sz="3200" b="1">
                <a:latin typeface="Times New Roman" pitchFamily="18" charset="0"/>
              </a:rPr>
              <a:t>LIPOLISIS</a:t>
            </a:r>
          </a:p>
        </p:txBody>
      </p:sp>
      <p:sp>
        <p:nvSpPr>
          <p:cNvPr id="79879" name="Cuadro de texto 7"/>
          <p:cNvSpPr txBox="1">
            <a:spLocks noChangeArrowheads="1"/>
          </p:cNvSpPr>
          <p:nvPr/>
        </p:nvSpPr>
        <p:spPr bwMode="auto">
          <a:xfrm>
            <a:off x="3059113" y="5589588"/>
            <a:ext cx="2808287" cy="5889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AR" sz="3200" b="1">
                <a:latin typeface="Times New Roman" pitchFamily="18" charset="0"/>
              </a:rPr>
              <a:t>ABSORCION</a:t>
            </a:r>
          </a:p>
        </p:txBody>
      </p:sp>
      <p:sp>
        <p:nvSpPr>
          <p:cNvPr id="79880" name="Línea 8"/>
          <p:cNvSpPr>
            <a:spLocks noChangeShapeType="1"/>
          </p:cNvSpPr>
          <p:nvPr/>
        </p:nvSpPr>
        <p:spPr bwMode="auto">
          <a:xfrm>
            <a:off x="4572000" y="3933825"/>
            <a:ext cx="0" cy="13668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79881" name="Cuadro de texto 9"/>
          <p:cNvSpPr txBox="1">
            <a:spLocks noChangeArrowheads="1"/>
          </p:cNvSpPr>
          <p:nvPr/>
        </p:nvSpPr>
        <p:spPr bwMode="auto">
          <a:xfrm>
            <a:off x="6011863" y="3868738"/>
            <a:ext cx="2417762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FontTx/>
              <a:buChar char="-"/>
            </a:pPr>
            <a:r>
              <a:rPr lang="es-ES_tradnl" altLang="es-AR" sz="2000" b="1">
                <a:latin typeface="Times New Roman" pitchFamily="18" charset="0"/>
              </a:rPr>
              <a:t> Glicerol</a:t>
            </a:r>
          </a:p>
          <a:p>
            <a:pPr eaLnBrk="1" hangingPunct="1">
              <a:buFontTx/>
              <a:buChar char="-"/>
            </a:pPr>
            <a:r>
              <a:rPr lang="es-ES_tradnl" altLang="es-AR" sz="2000" b="1">
                <a:latin typeface="Times New Roman" pitchFamily="18" charset="0"/>
              </a:rPr>
              <a:t> Monoacilglicéridos</a:t>
            </a:r>
          </a:p>
          <a:p>
            <a:pPr eaLnBrk="1" hangingPunct="1">
              <a:buFontTx/>
              <a:buChar char="-"/>
            </a:pPr>
            <a:r>
              <a:rPr lang="es-ES_tradnl" altLang="es-AR" sz="2000" b="1">
                <a:latin typeface="Times New Roman" pitchFamily="18" charset="0"/>
              </a:rPr>
              <a:t> Ácidos grasos de cadena media y corta</a:t>
            </a:r>
          </a:p>
        </p:txBody>
      </p:sp>
      <p:sp>
        <p:nvSpPr>
          <p:cNvPr id="79882" name="Elipse 10" descr="20%"/>
          <p:cNvSpPr>
            <a:spLocks noChangeArrowheads="1"/>
          </p:cNvSpPr>
          <p:nvPr/>
        </p:nvSpPr>
        <p:spPr bwMode="auto">
          <a:xfrm>
            <a:off x="785813" y="3214688"/>
            <a:ext cx="1727200" cy="1152525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_tradnl" altLang="es-AR" b="1"/>
              <a:t>Enzimas</a:t>
            </a:r>
          </a:p>
          <a:p>
            <a:pPr algn="ctr" eaLnBrk="1" hangingPunct="1"/>
            <a:r>
              <a:rPr lang="es-ES_tradnl" altLang="es-AR" b="1"/>
              <a:t> Digestivas</a:t>
            </a:r>
          </a:p>
        </p:txBody>
      </p:sp>
      <p:sp>
        <p:nvSpPr>
          <p:cNvPr id="79883" name="Elipse 11" descr="20%"/>
          <p:cNvSpPr>
            <a:spLocks noChangeArrowheads="1"/>
          </p:cNvSpPr>
          <p:nvPr/>
        </p:nvSpPr>
        <p:spPr bwMode="auto">
          <a:xfrm>
            <a:off x="773113" y="5276850"/>
            <a:ext cx="1727200" cy="1152525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_tradnl" altLang="es-AR" b="1"/>
              <a:t>Sales </a:t>
            </a:r>
          </a:p>
          <a:p>
            <a:pPr algn="ctr" eaLnBrk="1" hangingPunct="1"/>
            <a:r>
              <a:rPr lang="es-ES_tradnl" altLang="es-AR" b="1"/>
              <a:t>Biliares</a:t>
            </a:r>
          </a:p>
        </p:txBody>
      </p:sp>
      <p:sp>
        <p:nvSpPr>
          <p:cNvPr id="10" name="9 Flecha curvada hacia abajo"/>
          <p:cNvSpPr/>
          <p:nvPr/>
        </p:nvSpPr>
        <p:spPr>
          <a:xfrm rot="1575076">
            <a:off x="5856288" y="3141663"/>
            <a:ext cx="1257300" cy="612775"/>
          </a:xfrm>
          <a:prstGeom prst="curvedDownArrow">
            <a:avLst>
              <a:gd name="adj1" fmla="val 18627"/>
              <a:gd name="adj2" fmla="val 62183"/>
              <a:gd name="adj3" fmla="val 6893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>
              <a:solidFill>
                <a:schemeClr val="tx1"/>
              </a:solidFill>
            </a:endParaRPr>
          </a:p>
        </p:txBody>
      </p:sp>
      <p:sp>
        <p:nvSpPr>
          <p:cNvPr id="11" name="10 Flecha curvada hacia abajo"/>
          <p:cNvSpPr/>
          <p:nvPr/>
        </p:nvSpPr>
        <p:spPr>
          <a:xfrm rot="8065059">
            <a:off x="6014243" y="5561807"/>
            <a:ext cx="1281113" cy="546100"/>
          </a:xfrm>
          <a:prstGeom prst="curvedDownArrow">
            <a:avLst>
              <a:gd name="adj1" fmla="val 25000"/>
              <a:gd name="adj2" fmla="val 76278"/>
              <a:gd name="adj3" fmla="val 6893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9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79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798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98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798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798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79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8" dur="500"/>
                                        <p:tgtEl>
                                          <p:spTgt spid="798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6" grpId="0" animBg="1"/>
      <p:bldP spid="79877" grpId="0" animBg="1"/>
      <p:bldP spid="79878" grpId="0" animBg="1"/>
      <p:bldP spid="79879" grpId="0" animBg="1"/>
      <p:bldP spid="79880" grpId="0" animBg="1"/>
      <p:bldP spid="79881" grpId="0"/>
      <p:bldP spid="79882" grpId="0" animBg="1"/>
      <p:bldP spid="79883" grpId="0" animBg="1"/>
      <p:bldP spid="10" grpId="0" animBg="1"/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 descr="20%"/>
          <p:cNvSpPr>
            <a:spLocks noGrp="1" noChangeArrowheads="1"/>
          </p:cNvSpPr>
          <p:nvPr>
            <p:ph type="body" idx="1"/>
          </p:nvPr>
        </p:nvSpPr>
        <p:spPr>
          <a:xfrm>
            <a:off x="357188" y="1785938"/>
            <a:ext cx="8569325" cy="47863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" sz="2400" b="1" dirty="0">
                <a:solidFill>
                  <a:schemeClr val="accent6">
                    <a:lumMod val="75000"/>
                  </a:schemeClr>
                </a:solidFill>
              </a:rPr>
              <a:t>BOCA</a:t>
            </a:r>
            <a:r>
              <a:rPr lang="es-ES" sz="2400" dirty="0">
                <a:solidFill>
                  <a:srgbClr val="0000CC"/>
                </a:solidFill>
              </a:rPr>
              <a:t> : </a:t>
            </a:r>
            <a:r>
              <a:rPr lang="es-ES" sz="24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Lipasa salival </a:t>
            </a:r>
            <a:r>
              <a:rPr lang="es-ES" sz="2400" dirty="0">
                <a:solidFill>
                  <a:srgbClr val="0000CC"/>
                </a:solidFill>
              </a:rPr>
              <a:t>(poca actividad)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es-ES" sz="2400" dirty="0">
              <a:solidFill>
                <a:srgbClr val="0000CC"/>
              </a:solidFill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s-ES" sz="2400" b="1" dirty="0" smtClean="0">
                <a:solidFill>
                  <a:schemeClr val="accent6">
                    <a:lumMod val="75000"/>
                  </a:schemeClr>
                </a:solidFill>
              </a:rPr>
              <a:t>ESTÓMAGO</a:t>
            </a:r>
            <a:r>
              <a:rPr lang="es-ES" sz="2400" dirty="0" smtClean="0">
                <a:solidFill>
                  <a:srgbClr val="0000CC"/>
                </a:solidFill>
              </a:rPr>
              <a:t>: </a:t>
            </a:r>
            <a:r>
              <a:rPr lang="es-ES" sz="24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Lipasa Gástrica </a:t>
            </a:r>
            <a:r>
              <a:rPr lang="es-ES" sz="2400" dirty="0" smtClean="0">
                <a:solidFill>
                  <a:srgbClr val="0000CC"/>
                </a:solidFill>
              </a:rPr>
              <a:t>(importante en niños)(</a:t>
            </a:r>
            <a:r>
              <a:rPr lang="es-ES" sz="1800" dirty="0" smtClean="0">
                <a:solidFill>
                  <a:srgbClr val="0000CC"/>
                </a:solidFill>
              </a:rPr>
              <a:t>10-20% TG)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es-ES" sz="2400" dirty="0"/>
          </a:p>
          <a:p>
            <a:pPr lvl="4" eaLnBrk="1" hangingPunct="1">
              <a:lnSpc>
                <a:spcPct val="60000"/>
              </a:lnSpc>
              <a:buFontTx/>
              <a:buNone/>
              <a:defRPr/>
            </a:pPr>
            <a:r>
              <a:rPr lang="es-ES" sz="2400" dirty="0">
                <a:solidFill>
                  <a:srgbClr val="0000CC"/>
                </a:solidFill>
              </a:rPr>
              <a:t>                                 </a:t>
            </a:r>
            <a:r>
              <a:rPr lang="es-ES" sz="2400" i="1" dirty="0">
                <a:solidFill>
                  <a:srgbClr val="0000CC"/>
                </a:solidFill>
              </a:rPr>
              <a:t>                  </a:t>
            </a:r>
            <a:endParaRPr lang="es-ES" sz="2400" i="1" dirty="0" smtClean="0">
              <a:solidFill>
                <a:srgbClr val="0000CC"/>
              </a:solidFill>
            </a:endParaRPr>
          </a:p>
          <a:p>
            <a:pPr eaLnBrk="1" hangingPunct="1">
              <a:lnSpc>
                <a:spcPct val="60000"/>
              </a:lnSpc>
              <a:defRPr/>
            </a:pPr>
            <a:r>
              <a:rPr lang="es-ES" sz="2400" b="1" dirty="0">
                <a:solidFill>
                  <a:schemeClr val="accent6">
                    <a:lumMod val="75000"/>
                  </a:schemeClr>
                </a:solidFill>
              </a:rPr>
              <a:t>INTESTINO DELGADO</a:t>
            </a:r>
          </a:p>
          <a:p>
            <a:pPr eaLnBrk="1" hangingPunct="1">
              <a:lnSpc>
                <a:spcPct val="60000"/>
              </a:lnSpc>
              <a:buFontTx/>
              <a:buNone/>
              <a:defRPr/>
            </a:pPr>
            <a:r>
              <a:rPr lang="es-ES" sz="2400" dirty="0" smtClean="0"/>
              <a:t>                                                         </a:t>
            </a:r>
            <a:endParaRPr lang="es-ES" sz="2400" dirty="0"/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s-ES" sz="2400" dirty="0"/>
              <a:t>  			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s-ES" sz="2400" u="sng" dirty="0">
                <a:solidFill>
                  <a:srgbClr val="0000CC"/>
                </a:solidFill>
              </a:rPr>
              <a:t>Secretina</a:t>
            </a:r>
            <a:r>
              <a:rPr lang="es-ES" sz="2400" dirty="0">
                <a:solidFill>
                  <a:srgbClr val="0000CC"/>
                </a:solidFill>
              </a:rPr>
              <a:t>	    </a:t>
            </a:r>
            <a:r>
              <a:rPr lang="es-ES" sz="2400" dirty="0" smtClean="0">
                <a:solidFill>
                  <a:srgbClr val="0000CC"/>
                </a:solidFill>
              </a:rPr>
              <a:t>Secreción </a:t>
            </a:r>
            <a:r>
              <a:rPr lang="es-ES" sz="2400" dirty="0">
                <a:solidFill>
                  <a:srgbClr val="0000CC"/>
                </a:solidFill>
              </a:rPr>
              <a:t>de electrolitos y  líquidos </a:t>
            </a:r>
            <a:r>
              <a:rPr lang="es-ES" sz="2400" dirty="0" smtClean="0">
                <a:solidFill>
                  <a:srgbClr val="0000CC"/>
                </a:solidFill>
              </a:rPr>
              <a:t>pancreáticos</a:t>
            </a:r>
            <a:endParaRPr lang="es-ES" sz="2400" dirty="0"/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es-ES" sz="2400" dirty="0"/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s-ES" sz="2400" u="sng" dirty="0" err="1">
                <a:solidFill>
                  <a:srgbClr val="0000CC"/>
                </a:solidFill>
              </a:rPr>
              <a:t>Colecistoquinina</a:t>
            </a:r>
            <a:r>
              <a:rPr lang="es-ES" sz="2400" dirty="0">
                <a:solidFill>
                  <a:srgbClr val="0000CC"/>
                </a:solidFill>
              </a:rPr>
              <a:t>	     Contracción </a:t>
            </a:r>
            <a:r>
              <a:rPr lang="es-ES" sz="2400" b="1" dirty="0" smtClean="0">
                <a:solidFill>
                  <a:schemeClr val="accent6">
                    <a:lumMod val="75000"/>
                  </a:schemeClr>
                </a:solidFill>
              </a:rPr>
              <a:t>Vesícula </a:t>
            </a:r>
            <a:r>
              <a:rPr lang="es-ES" sz="2400" b="1" dirty="0">
                <a:solidFill>
                  <a:schemeClr val="accent6">
                    <a:lumMod val="75000"/>
                  </a:schemeClr>
                </a:solidFill>
              </a:rPr>
              <a:t>biliar</a:t>
            </a:r>
            <a:r>
              <a:rPr lang="es-ES" sz="2400" dirty="0">
                <a:solidFill>
                  <a:srgbClr val="0000CC"/>
                </a:solidFill>
              </a:rPr>
              <a:t>                 </a:t>
            </a:r>
            <a:r>
              <a:rPr lang="es-E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Bilis</a:t>
            </a:r>
            <a:endParaRPr lang="es-ES" sz="2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s-ES" sz="2400" dirty="0">
                <a:solidFill>
                  <a:srgbClr val="0000CC"/>
                </a:solidFill>
              </a:rPr>
              <a:t>                                         </a:t>
            </a:r>
            <a:r>
              <a:rPr lang="es-ES" sz="2400" b="1" dirty="0">
                <a:solidFill>
                  <a:schemeClr val="accent6">
                    <a:lumMod val="75000"/>
                  </a:schemeClr>
                </a:solidFill>
              </a:rPr>
              <a:t>PANCREAS</a:t>
            </a:r>
            <a:r>
              <a:rPr lang="es-ES" sz="2400" dirty="0">
                <a:solidFill>
                  <a:srgbClr val="0000CC"/>
                </a:solidFill>
              </a:rPr>
              <a:t>            </a:t>
            </a:r>
            <a:r>
              <a:rPr lang="es-E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Secreción de Enzimas 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es-ES" sz="2400" dirty="0"/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s-ES" sz="2400" dirty="0"/>
              <a:t>                                         </a:t>
            </a:r>
          </a:p>
        </p:txBody>
      </p:sp>
      <p:sp>
        <p:nvSpPr>
          <p:cNvPr id="33796" name="Oval 1028"/>
          <p:cNvSpPr>
            <a:spLocks noChangeArrowheads="1"/>
          </p:cNvSpPr>
          <p:nvPr/>
        </p:nvSpPr>
        <p:spPr bwMode="auto">
          <a:xfrm>
            <a:off x="500034" y="5072074"/>
            <a:ext cx="1643074" cy="549275"/>
          </a:xfrm>
          <a:prstGeom prst="ellipse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es-ES_tradnl" sz="1600" b="1" dirty="0">
                <a:solidFill>
                  <a:schemeClr val="tx1"/>
                </a:solidFill>
              </a:rPr>
              <a:t>síntesis por células</a:t>
            </a:r>
          </a:p>
          <a:p>
            <a:pPr algn="ctr">
              <a:defRPr/>
            </a:pPr>
            <a:r>
              <a:rPr lang="es-ES_tradnl" sz="1600" b="1" dirty="0">
                <a:solidFill>
                  <a:schemeClr val="tx1"/>
                </a:solidFill>
              </a:rPr>
              <a:t>duodeno y yeyuno </a:t>
            </a: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2643188" y="5786438"/>
            <a:ext cx="57626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3081" name="Line 9"/>
          <p:cNvSpPr>
            <a:spLocks noChangeShapeType="1"/>
          </p:cNvSpPr>
          <p:nvPr/>
        </p:nvSpPr>
        <p:spPr bwMode="auto">
          <a:xfrm>
            <a:off x="1857375" y="5000625"/>
            <a:ext cx="5746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3082" name="Line 10"/>
          <p:cNvSpPr>
            <a:spLocks noChangeShapeType="1"/>
          </p:cNvSpPr>
          <p:nvPr/>
        </p:nvSpPr>
        <p:spPr bwMode="auto">
          <a:xfrm>
            <a:off x="6929438" y="5643563"/>
            <a:ext cx="838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33800" name="Line 1032"/>
          <p:cNvSpPr>
            <a:spLocks noChangeShapeType="1"/>
          </p:cNvSpPr>
          <p:nvPr/>
        </p:nvSpPr>
        <p:spPr bwMode="auto">
          <a:xfrm>
            <a:off x="4714875" y="6143625"/>
            <a:ext cx="5508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33801" name="Line 1033"/>
          <p:cNvSpPr>
            <a:spLocks noChangeShapeType="1"/>
          </p:cNvSpPr>
          <p:nvPr/>
        </p:nvSpPr>
        <p:spPr bwMode="auto">
          <a:xfrm>
            <a:off x="2500313" y="5857875"/>
            <a:ext cx="647700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grpSp>
        <p:nvGrpSpPr>
          <p:cNvPr id="2" name="14 Grupo"/>
          <p:cNvGrpSpPr>
            <a:grpSpLocks/>
          </p:cNvGrpSpPr>
          <p:nvPr/>
        </p:nvGrpSpPr>
        <p:grpSpPr bwMode="auto">
          <a:xfrm>
            <a:off x="4071938" y="3284538"/>
            <a:ext cx="2784475" cy="1392237"/>
            <a:chOff x="4071934" y="3284538"/>
            <a:chExt cx="2784496" cy="1391945"/>
          </a:xfrm>
        </p:grpSpPr>
        <p:grpSp>
          <p:nvGrpSpPr>
            <p:cNvPr id="12301" name="Group 1031"/>
            <p:cNvGrpSpPr>
              <a:grpSpLocks/>
            </p:cNvGrpSpPr>
            <p:nvPr/>
          </p:nvGrpSpPr>
          <p:grpSpPr bwMode="auto">
            <a:xfrm>
              <a:off x="4071934" y="3643314"/>
              <a:ext cx="574675" cy="792162"/>
              <a:chOff x="2608" y="2387"/>
              <a:chExt cx="362" cy="499"/>
            </a:xfrm>
          </p:grpSpPr>
          <p:sp>
            <p:nvSpPr>
              <p:cNvPr id="12304" name="Line 6"/>
              <p:cNvSpPr>
                <a:spLocks noChangeShapeType="1"/>
              </p:cNvSpPr>
              <p:nvPr/>
            </p:nvSpPr>
            <p:spPr bwMode="auto">
              <a:xfrm flipV="1">
                <a:off x="2608" y="2387"/>
                <a:ext cx="317" cy="107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12305" name="Line 7"/>
              <p:cNvSpPr>
                <a:spLocks noChangeShapeType="1"/>
              </p:cNvSpPr>
              <p:nvPr/>
            </p:nvSpPr>
            <p:spPr bwMode="auto">
              <a:xfrm>
                <a:off x="2653" y="2704"/>
                <a:ext cx="317" cy="18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AR"/>
              </a:p>
            </p:txBody>
          </p:sp>
        </p:grpSp>
        <p:sp>
          <p:nvSpPr>
            <p:cNvPr id="33804" name="Text Box 1036"/>
            <p:cNvSpPr txBox="1">
              <a:spLocks noChangeArrowheads="1"/>
            </p:cNvSpPr>
            <p:nvPr/>
          </p:nvSpPr>
          <p:spPr bwMode="auto">
            <a:xfrm>
              <a:off x="4787901" y="3284538"/>
              <a:ext cx="1873264" cy="8316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s-ES" sz="2400" b="1" i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Lipasa Pancreática</a:t>
              </a:r>
              <a:endParaRPr lang="es-ES_tradnl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endParaRPr>
            </a:p>
          </p:txBody>
        </p:sp>
        <p:sp>
          <p:nvSpPr>
            <p:cNvPr id="33806" name="Text Box 1038"/>
            <p:cNvSpPr txBox="1">
              <a:spLocks noChangeArrowheads="1"/>
            </p:cNvSpPr>
            <p:nvPr/>
          </p:nvSpPr>
          <p:spPr bwMode="auto">
            <a:xfrm>
              <a:off x="4786314" y="4214618"/>
              <a:ext cx="2070116" cy="4618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s-ES" sz="2400" b="1" i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Sales biliares</a:t>
              </a:r>
              <a:endParaRPr lang="es-ES_tradnl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endParaRPr>
            </a:p>
          </p:txBody>
        </p:sp>
      </p:grpSp>
      <p:sp>
        <p:nvSpPr>
          <p:cNvPr id="17" name="Rectángulo 4"/>
          <p:cNvSpPr>
            <a:spLocks noGrp="1" noChangeArrowheads="1"/>
          </p:cNvSpPr>
          <p:nvPr>
            <p:ph type="title"/>
          </p:nvPr>
        </p:nvSpPr>
        <p:spPr>
          <a:xfrm>
            <a:off x="323850" y="71438"/>
            <a:ext cx="8496300" cy="1143000"/>
          </a:xfrm>
          <a:gradFill rotWithShape="0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16200000"/>
          </a:gradFill>
        </p:spPr>
        <p:txBody>
          <a:bodyPr/>
          <a:lstStyle/>
          <a:p>
            <a:pPr eaLnBrk="1" hangingPunct="1"/>
            <a:r>
              <a:rPr lang="en-US" altLang="en-US" sz="3600" b="1" smtClean="0">
                <a:solidFill>
                  <a:srgbClr val="C00000"/>
                </a:solidFill>
                <a:latin typeface="Arial Rounded MT Bold" pitchFamily="34" charset="0"/>
              </a:rPr>
              <a:t>Digestión</a:t>
            </a:r>
            <a:br>
              <a:rPr lang="en-US" altLang="en-US" sz="3600" b="1" smtClean="0">
                <a:solidFill>
                  <a:srgbClr val="C00000"/>
                </a:solidFill>
                <a:latin typeface="Arial Rounded MT Bold" pitchFamily="34" charset="0"/>
              </a:rPr>
            </a:br>
            <a:r>
              <a:rPr lang="en-US" altLang="en-US" sz="3600" b="1" smtClean="0">
                <a:solidFill>
                  <a:srgbClr val="C00000"/>
                </a:solidFill>
                <a:latin typeface="Arial Rounded MT Bold" pitchFamily="34" charset="0"/>
              </a:rPr>
              <a:t>de los Lípidos</a:t>
            </a:r>
            <a:endParaRPr lang="es-ES_tradnl" altLang="es-AR" sz="3600" b="1" smtClean="0">
              <a:solidFill>
                <a:srgbClr val="C00000"/>
              </a:solidFill>
              <a:latin typeface="Arial Rounded MT Bold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30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30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307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33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" dur="500"/>
                                        <p:tgtEl>
                                          <p:spTgt spid="33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6" dur="500"/>
                                        <p:tgtEl>
                                          <p:spTgt spid="307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1" dur="5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 animBg="1"/>
      <p:bldP spid="3080" grpId="0" animBg="1"/>
      <p:bldP spid="3081" grpId="0" animBg="1"/>
      <p:bldP spid="3082" grpId="0" animBg="1"/>
      <p:bldP spid="33800" grpId="0" animBg="1"/>
      <p:bldP spid="33801" grpId="0" animBg="1"/>
      <p:bldP spid="1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9"/>
          <p:cNvGrpSpPr>
            <a:grpSpLocks/>
          </p:cNvGrpSpPr>
          <p:nvPr/>
        </p:nvGrpSpPr>
        <p:grpSpPr bwMode="auto">
          <a:xfrm>
            <a:off x="468313" y="2178050"/>
            <a:ext cx="8675687" cy="3894138"/>
            <a:chOff x="295" y="1207"/>
            <a:chExt cx="5465" cy="2453"/>
          </a:xfrm>
        </p:grpSpPr>
        <p:pic>
          <p:nvPicPr>
            <p:cNvPr id="13320" name="Imagen 3" descr="fi18p4"/>
            <p:cNvPicPr>
              <a:picLocks noChangeAspect="1" noChangeArrowheads="1"/>
            </p:cNvPicPr>
            <p:nvPr/>
          </p:nvPicPr>
          <p:blipFill>
            <a:blip r:embed="rId2">
              <a:lum bright="-32000" contrast="5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5" y="1389"/>
              <a:ext cx="5353" cy="2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1" name="Cuadro de texto 7"/>
            <p:cNvSpPr txBox="1">
              <a:spLocks noChangeArrowheads="1"/>
            </p:cNvSpPr>
            <p:nvPr/>
          </p:nvSpPr>
          <p:spPr bwMode="auto">
            <a:xfrm>
              <a:off x="521" y="2840"/>
              <a:ext cx="953" cy="212"/>
            </a:xfrm>
            <a:prstGeom prst="rect">
              <a:avLst/>
            </a:prstGeom>
            <a:solidFill>
              <a:srgbClr val="FFC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s-ES_tradnl" altLang="es-AR" sz="1600" b="1"/>
                <a:t>Acido cólico</a:t>
              </a:r>
            </a:p>
          </p:txBody>
        </p:sp>
        <p:sp>
          <p:nvSpPr>
            <p:cNvPr id="13322" name="Cuadro de texto 8"/>
            <p:cNvSpPr txBox="1">
              <a:spLocks noChangeArrowheads="1"/>
            </p:cNvSpPr>
            <p:nvPr/>
          </p:nvSpPr>
          <p:spPr bwMode="auto">
            <a:xfrm>
              <a:off x="884" y="1616"/>
              <a:ext cx="953" cy="366"/>
            </a:xfrm>
            <a:prstGeom prst="rect">
              <a:avLst/>
            </a:prstGeom>
            <a:solidFill>
              <a:srgbClr val="FFC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s-ES_tradnl" altLang="es-AR" sz="1600" b="1"/>
                <a:t>Fase hidrofóbica</a:t>
              </a:r>
            </a:p>
          </p:txBody>
        </p:sp>
        <p:sp>
          <p:nvSpPr>
            <p:cNvPr id="13323" name="Cuadro de texto 9"/>
            <p:cNvSpPr txBox="1">
              <a:spLocks noChangeArrowheads="1"/>
            </p:cNvSpPr>
            <p:nvPr/>
          </p:nvSpPr>
          <p:spPr bwMode="auto">
            <a:xfrm>
              <a:off x="2562" y="2795"/>
              <a:ext cx="953" cy="366"/>
            </a:xfrm>
            <a:prstGeom prst="rect">
              <a:avLst/>
            </a:prstGeom>
            <a:solidFill>
              <a:srgbClr val="FFC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s-ES_tradnl" altLang="es-AR" sz="1600" b="1"/>
                <a:t>Fase hidrofílica</a:t>
              </a:r>
            </a:p>
          </p:txBody>
        </p:sp>
        <p:sp>
          <p:nvSpPr>
            <p:cNvPr id="13324" name="Cuadro de texto 10"/>
            <p:cNvSpPr txBox="1">
              <a:spLocks noChangeArrowheads="1"/>
            </p:cNvSpPr>
            <p:nvPr/>
          </p:nvSpPr>
          <p:spPr bwMode="auto">
            <a:xfrm>
              <a:off x="2608" y="2160"/>
              <a:ext cx="726" cy="366"/>
            </a:xfrm>
            <a:prstGeom prst="rect">
              <a:avLst/>
            </a:prstGeom>
            <a:solidFill>
              <a:srgbClr val="FFC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s-ES_tradnl" altLang="es-AR" sz="1600" b="1"/>
                <a:t>Asociac. con TG</a:t>
              </a:r>
            </a:p>
          </p:txBody>
        </p:sp>
        <p:sp>
          <p:nvSpPr>
            <p:cNvPr id="13325" name="Cuadro de texto 11"/>
            <p:cNvSpPr txBox="1">
              <a:spLocks noChangeArrowheads="1"/>
            </p:cNvSpPr>
            <p:nvPr/>
          </p:nvSpPr>
          <p:spPr bwMode="auto">
            <a:xfrm>
              <a:off x="1474" y="3294"/>
              <a:ext cx="1180" cy="212"/>
            </a:xfrm>
            <a:prstGeom prst="rect">
              <a:avLst/>
            </a:prstGeom>
            <a:solidFill>
              <a:srgbClr val="FFC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s-ES_tradnl" altLang="es-AR" sz="1600" b="1"/>
                <a:t>SALES BILIARES</a:t>
              </a:r>
            </a:p>
          </p:txBody>
        </p:sp>
        <p:sp>
          <p:nvSpPr>
            <p:cNvPr id="13326" name="Cuadro de texto 12"/>
            <p:cNvSpPr txBox="1">
              <a:spLocks noChangeArrowheads="1"/>
            </p:cNvSpPr>
            <p:nvPr/>
          </p:nvSpPr>
          <p:spPr bwMode="auto">
            <a:xfrm>
              <a:off x="3833" y="3294"/>
              <a:ext cx="861" cy="212"/>
            </a:xfrm>
            <a:prstGeom prst="rect">
              <a:avLst/>
            </a:prstGeom>
            <a:solidFill>
              <a:srgbClr val="FFC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s-ES_tradnl" altLang="es-AR" sz="1600" b="1"/>
                <a:t>MICELAS</a:t>
              </a:r>
            </a:p>
          </p:txBody>
        </p:sp>
        <p:sp>
          <p:nvSpPr>
            <p:cNvPr id="13327" name="Cuadro de texto 13"/>
            <p:cNvSpPr txBox="1">
              <a:spLocks noChangeArrowheads="1"/>
            </p:cNvSpPr>
            <p:nvPr/>
          </p:nvSpPr>
          <p:spPr bwMode="auto">
            <a:xfrm>
              <a:off x="3379" y="1449"/>
              <a:ext cx="953" cy="212"/>
            </a:xfrm>
            <a:prstGeom prst="rect">
              <a:avLst/>
            </a:prstGeom>
            <a:solidFill>
              <a:srgbClr val="FFC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s-ES_tradnl" altLang="es-AR" sz="1600" b="1"/>
                <a:t>Sales biliares</a:t>
              </a:r>
            </a:p>
          </p:txBody>
        </p:sp>
        <p:sp>
          <p:nvSpPr>
            <p:cNvPr id="13328" name="Cuadro de texto 14"/>
            <p:cNvSpPr txBox="1">
              <a:spLocks noChangeArrowheads="1"/>
            </p:cNvSpPr>
            <p:nvPr/>
          </p:nvSpPr>
          <p:spPr bwMode="auto">
            <a:xfrm>
              <a:off x="4694" y="1207"/>
              <a:ext cx="953" cy="366"/>
            </a:xfrm>
            <a:prstGeom prst="rect">
              <a:avLst/>
            </a:prstGeom>
            <a:solidFill>
              <a:srgbClr val="FFC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s-ES_tradnl" altLang="es-AR" sz="1600" b="1" i="1"/>
                <a:t>Lipasa </a:t>
              </a:r>
              <a:r>
                <a:rPr lang="es-ES_tradnl" altLang="es-AR" sz="1600" b="1"/>
                <a:t>pancreática</a:t>
              </a:r>
            </a:p>
          </p:txBody>
        </p:sp>
        <p:sp>
          <p:nvSpPr>
            <p:cNvPr id="13329" name="Cuadro de texto 15"/>
            <p:cNvSpPr txBox="1">
              <a:spLocks noChangeArrowheads="1"/>
            </p:cNvSpPr>
            <p:nvPr/>
          </p:nvSpPr>
          <p:spPr bwMode="auto">
            <a:xfrm>
              <a:off x="4807" y="1630"/>
              <a:ext cx="953" cy="212"/>
            </a:xfrm>
            <a:prstGeom prst="rect">
              <a:avLst/>
            </a:prstGeom>
            <a:solidFill>
              <a:srgbClr val="FFC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s-ES_tradnl" altLang="es-AR" sz="1600" b="1"/>
                <a:t>Triacilglicerol</a:t>
              </a:r>
            </a:p>
          </p:txBody>
        </p:sp>
        <p:sp>
          <p:nvSpPr>
            <p:cNvPr id="13330" name="Cuadro de texto 16"/>
            <p:cNvSpPr txBox="1">
              <a:spLocks noChangeArrowheads="1"/>
            </p:cNvSpPr>
            <p:nvPr/>
          </p:nvSpPr>
          <p:spPr bwMode="auto">
            <a:xfrm>
              <a:off x="4876" y="2432"/>
              <a:ext cx="771" cy="366"/>
            </a:xfrm>
            <a:prstGeom prst="rect">
              <a:avLst/>
            </a:prstGeom>
            <a:solidFill>
              <a:srgbClr val="FFC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s-ES_tradnl" altLang="es-AR" sz="1600" b="1"/>
                <a:t>Digestión </a:t>
              </a:r>
              <a:r>
                <a:rPr lang="es-ES_tradnl" altLang="es-AR" sz="1600" b="1" i="1"/>
                <a:t>lipasa</a:t>
              </a:r>
            </a:p>
          </p:txBody>
        </p:sp>
        <p:sp>
          <p:nvSpPr>
            <p:cNvPr id="13331" name="Cuadro de texto 17"/>
            <p:cNvSpPr txBox="1">
              <a:spLocks noChangeArrowheads="1"/>
            </p:cNvSpPr>
            <p:nvPr/>
          </p:nvSpPr>
          <p:spPr bwMode="auto">
            <a:xfrm>
              <a:off x="4740" y="3294"/>
              <a:ext cx="589" cy="366"/>
            </a:xfrm>
            <a:prstGeom prst="rect">
              <a:avLst/>
            </a:prstGeom>
            <a:solidFill>
              <a:srgbClr val="FFC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s-ES_tradnl" altLang="es-AR" sz="1600" b="1"/>
                <a:t>ACIDO GRASO</a:t>
              </a:r>
            </a:p>
          </p:txBody>
        </p:sp>
      </p:grpSp>
      <p:sp>
        <p:nvSpPr>
          <p:cNvPr id="21524" name="Rectángulo 20"/>
          <p:cNvSpPr>
            <a:spLocks noChangeArrowheads="1"/>
          </p:cNvSpPr>
          <p:nvPr/>
        </p:nvSpPr>
        <p:spPr bwMode="auto">
          <a:xfrm>
            <a:off x="5292725" y="1968500"/>
            <a:ext cx="3851275" cy="41036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s-ES_tradnl" altLang="es-AR"/>
          </a:p>
        </p:txBody>
      </p:sp>
      <p:sp>
        <p:nvSpPr>
          <p:cNvPr id="21506" name="Rectángulo 2"/>
          <p:cNvSpPr>
            <a:spLocks noGrp="1" noChangeArrowheads="1"/>
          </p:cNvSpPr>
          <p:nvPr>
            <p:ph type="title"/>
          </p:nvPr>
        </p:nvSpPr>
        <p:spPr>
          <a:gradFill rotWithShape="0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16200000"/>
          </a:gra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s-AR" altLang="es-AR" sz="3200" b="1" smtClean="0">
                <a:solidFill>
                  <a:srgbClr val="C00000"/>
                </a:solidFill>
                <a:latin typeface="Arial" charset="0"/>
                <a:cs typeface="Arial" charset="0"/>
              </a:rPr>
              <a:t>Sales biliares y emulsión de grasas</a:t>
            </a:r>
            <a:endParaRPr lang="es-ES" altLang="es-AR" sz="3200" b="1" smtClean="0">
              <a:solidFill>
                <a:srgbClr val="C00000"/>
              </a:solidFill>
              <a:latin typeface="Arial" charset="0"/>
              <a:cs typeface="Arial" charset="0"/>
            </a:endParaRPr>
          </a:p>
        </p:txBody>
      </p:sp>
      <p:sp>
        <p:nvSpPr>
          <p:cNvPr id="13317" name="Cuadro de texto 6"/>
          <p:cNvSpPr txBox="1">
            <a:spLocks noChangeArrowheads="1"/>
          </p:cNvSpPr>
          <p:nvPr/>
        </p:nvSpPr>
        <p:spPr bwMode="auto">
          <a:xfrm>
            <a:off x="900113" y="2420938"/>
            <a:ext cx="10080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s-ES_tradnl" altLang="es-AR" sz="2400">
              <a:latin typeface="Times New Roman" pitchFamily="18" charset="0"/>
            </a:endParaRPr>
          </a:p>
        </p:txBody>
      </p:sp>
      <p:sp>
        <p:nvSpPr>
          <p:cNvPr id="21522" name="Cuadro de texto 18"/>
          <p:cNvSpPr txBox="1">
            <a:spLocks noChangeArrowheads="1"/>
          </p:cNvSpPr>
          <p:nvPr/>
        </p:nvSpPr>
        <p:spPr bwMode="auto">
          <a:xfrm>
            <a:off x="357188" y="1497013"/>
            <a:ext cx="85344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AR" b="1" u="sng"/>
              <a:t>Colipasa</a:t>
            </a:r>
            <a:r>
              <a:rPr lang="es-ES_tradnl" altLang="es-AR" b="1"/>
              <a:t>: Péptido que forma complejo con </a:t>
            </a:r>
            <a:r>
              <a:rPr lang="es-ES_tradnl" altLang="es-AR" b="1" i="1"/>
              <a:t>lipasa, </a:t>
            </a:r>
            <a:r>
              <a:rPr lang="es-ES_tradnl" altLang="es-AR" b="1"/>
              <a:t>desplaza a las sales biliares, permite la unión de lipasa pancreática y la degradación de TG</a:t>
            </a:r>
          </a:p>
        </p:txBody>
      </p:sp>
      <p:sp>
        <p:nvSpPr>
          <p:cNvPr id="20" name="19 CuadroTexto"/>
          <p:cNvSpPr txBox="1">
            <a:spLocks noChangeArrowheads="1"/>
          </p:cNvSpPr>
          <p:nvPr/>
        </p:nvSpPr>
        <p:spPr bwMode="auto">
          <a:xfrm>
            <a:off x="214313" y="5997575"/>
            <a:ext cx="878681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_tradnl" altLang="es-AR" b="1"/>
              <a:t>Contenido interno de las micelas: compuestos finales de la digestión</a:t>
            </a:r>
          </a:p>
          <a:p>
            <a:pPr algn="ctr" eaLnBrk="1" hangingPunct="1"/>
            <a:r>
              <a:rPr lang="es-ES_tradnl" altLang="es-AR" b="1"/>
              <a:t> (MAG, AG cadena larga, lisofosfolípidos, colesterol, vitaminas liposolubles)</a:t>
            </a:r>
            <a:endParaRPr lang="es-AR" altLang="es-AR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215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15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1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24" grpId="0" animBg="1"/>
      <p:bldP spid="21506" grpId="0" animBg="1"/>
      <p:bldP spid="21522" grpId="0"/>
      <p:bldP spid="2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gradFill rotWithShape="0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6000000"/>
          </a:gra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s-AR" altLang="es-AR" sz="3200" b="1" smtClean="0">
                <a:solidFill>
                  <a:srgbClr val="C00000"/>
                </a:solidFill>
                <a:latin typeface="Arial" charset="0"/>
                <a:cs typeface="Arial" charset="0"/>
              </a:rPr>
              <a:t>Función de las sales biliares</a:t>
            </a:r>
            <a:endParaRPr lang="es-ES" altLang="es-AR" sz="3200" b="1" smtClean="0">
              <a:solidFill>
                <a:srgbClr val="C00000"/>
              </a:solidFill>
              <a:latin typeface="Arial" charset="0"/>
              <a:cs typeface="Arial" charset="0"/>
            </a:endParaRPr>
          </a:p>
        </p:txBody>
      </p:sp>
      <p:sp>
        <p:nvSpPr>
          <p:cNvPr id="33795" name="Rectangle 3" descr="20%"/>
          <p:cNvSpPr>
            <a:spLocks noGrp="1" noChangeArrowheads="1"/>
          </p:cNvSpPr>
          <p:nvPr>
            <p:ph type="body" idx="1"/>
          </p:nvPr>
        </p:nvSpPr>
        <p:spPr>
          <a:xfrm>
            <a:off x="428625" y="1571625"/>
            <a:ext cx="8229600" cy="4449663"/>
          </a:xfrm>
          <a:pattFill prst="pct20">
            <a:fgClr>
              <a:srgbClr val="00CCFF"/>
            </a:fgClr>
            <a:bgClr>
              <a:schemeClr val="bg1"/>
            </a:bgClr>
          </a:patt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s-ES" sz="2400" dirty="0"/>
              <a:t>Actúan como detergentes: </a:t>
            </a:r>
            <a:r>
              <a:rPr lang="es-AR" altLang="es-AR" sz="2400" dirty="0">
                <a:latin typeface="+mj-lt"/>
                <a:cs typeface="Arial" charset="0"/>
              </a:rPr>
              <a:t>Reducen la tensión superficial (emulsión de grasas)</a:t>
            </a:r>
          </a:p>
          <a:p>
            <a:pPr eaLnBrk="1" hangingPunct="1"/>
            <a:r>
              <a:rPr lang="es-AR" altLang="es-AR" sz="2400" dirty="0" smtClean="0">
                <a:latin typeface="+mj-lt"/>
                <a:cs typeface="Arial" charset="0"/>
              </a:rPr>
              <a:t>Facilitan </a:t>
            </a:r>
            <a:r>
              <a:rPr lang="es-AR" altLang="es-AR" sz="2400" dirty="0" smtClean="0">
                <a:latin typeface="+mj-lt"/>
                <a:cs typeface="Arial" charset="0"/>
              </a:rPr>
              <a:t>la acción de la </a:t>
            </a:r>
            <a:r>
              <a:rPr lang="es-AR" altLang="es-AR" sz="2400" dirty="0" smtClean="0">
                <a:latin typeface="+mj-lt"/>
                <a:cs typeface="Arial" charset="0"/>
              </a:rPr>
              <a:t>lipasa: </a:t>
            </a:r>
            <a:r>
              <a:rPr lang="es-AR" altLang="es-AR" sz="2400" dirty="0" smtClean="0">
                <a:latin typeface="+mj-lt"/>
              </a:rPr>
              <a:t>Mantienen </a:t>
            </a:r>
            <a:r>
              <a:rPr lang="es-AR" altLang="es-AR" sz="2400" dirty="0">
                <a:latin typeface="+mj-lt"/>
              </a:rPr>
              <a:t>los lípidos en pequeñas micelas en suspensión en el medio acuoso del contenido intestinal y aumentan la superficie de ataque de las enzimas </a:t>
            </a:r>
            <a:r>
              <a:rPr lang="es-AR" altLang="es-AR" sz="2400" dirty="0" err="1">
                <a:latin typeface="+mj-lt"/>
              </a:rPr>
              <a:t>lipolíticas</a:t>
            </a:r>
            <a:endParaRPr lang="es-ES" altLang="es-AR" sz="2400" dirty="0">
              <a:latin typeface="+mj-lt"/>
              <a:cs typeface="Arial" charset="0"/>
            </a:endParaRPr>
          </a:p>
          <a:p>
            <a:pPr eaLnBrk="1" hangingPunct="1"/>
            <a:r>
              <a:rPr lang="es-AR" altLang="es-AR" sz="2400" dirty="0" smtClean="0">
                <a:latin typeface="+mj-lt"/>
                <a:cs typeface="Arial" charset="0"/>
              </a:rPr>
              <a:t>Acción </a:t>
            </a:r>
            <a:r>
              <a:rPr lang="es-AR" altLang="es-AR" sz="2400" dirty="0" err="1" smtClean="0">
                <a:latin typeface="+mj-lt"/>
                <a:cs typeface="Arial" charset="0"/>
              </a:rPr>
              <a:t>colerética</a:t>
            </a:r>
            <a:r>
              <a:rPr lang="es-AR" altLang="es-AR" sz="2400" dirty="0" smtClean="0">
                <a:latin typeface="+mj-lt"/>
                <a:cs typeface="Arial" charset="0"/>
              </a:rPr>
              <a:t> (estimulan la producción de bilis</a:t>
            </a:r>
            <a:r>
              <a:rPr lang="es-AR" altLang="es-AR" sz="2400" dirty="0" smtClean="0">
                <a:latin typeface="+mj-lt"/>
                <a:cs typeface="Arial" charset="0"/>
              </a:rPr>
              <a:t>)</a:t>
            </a:r>
          </a:p>
          <a:p>
            <a:pPr eaLnBrk="1" hangingPunct="1"/>
            <a:r>
              <a:rPr lang="es-ES" sz="2400" dirty="0" smtClean="0"/>
              <a:t>Colaboran </a:t>
            </a:r>
            <a:r>
              <a:rPr lang="es-ES" sz="2400" dirty="0"/>
              <a:t>en la absorción de los productos terminales de la digestión</a:t>
            </a:r>
            <a:endParaRPr lang="es-AR" sz="2400" dirty="0"/>
          </a:p>
          <a:p>
            <a:pPr eaLnBrk="1" hangingPunct="1"/>
            <a:r>
              <a:rPr lang="es-AR" altLang="es-AR" sz="2400" dirty="0">
                <a:latin typeface="+mj-lt"/>
                <a:cs typeface="Arial" charset="0"/>
              </a:rPr>
              <a:t>Favorecen la absorción de vitaminas</a:t>
            </a:r>
          </a:p>
          <a:p>
            <a:pPr eaLnBrk="1" hangingPunct="1"/>
            <a:endParaRPr lang="es-AR" altLang="es-AR" sz="2400" dirty="0" smtClean="0">
              <a:latin typeface="+mj-lt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379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 animBg="1"/>
      <p:bldP spid="33795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2780928"/>
            <a:ext cx="8077200" cy="3610744"/>
          </a:xfrm>
          <a:solidFill>
            <a:schemeClr val="accent5">
              <a:lumMod val="20000"/>
              <a:lumOff val="80000"/>
            </a:schemeClr>
          </a:solidFill>
          <a:ln>
            <a:miter lim="800000"/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eaLnBrk="1" hangingPunct="1">
              <a:buClr>
                <a:schemeClr val="tx1"/>
              </a:buClr>
              <a:buFont typeface="Wingdings" pitchFamily="2" charset="2"/>
              <a:buChar char="ü"/>
              <a:defRPr/>
            </a:pPr>
            <a:r>
              <a:rPr lang="es-ES" sz="2800" dirty="0">
                <a:solidFill>
                  <a:schemeClr val="tx1"/>
                </a:solidFill>
                <a:latin typeface="Arial" charset="0"/>
                <a:cs typeface="Arial" charset="0"/>
              </a:rPr>
              <a:t> </a:t>
            </a:r>
            <a:r>
              <a:rPr lang="es-ES" sz="2800" u="sng" dirty="0">
                <a:solidFill>
                  <a:schemeClr val="tx1"/>
                </a:solidFill>
                <a:latin typeface="Symbol" pitchFamily="18" charset="2"/>
                <a:cs typeface="Arial" charset="0"/>
              </a:rPr>
              <a:t>a</a:t>
            </a:r>
            <a:r>
              <a:rPr lang="es-ES" sz="2800" u="sng" dirty="0">
                <a:solidFill>
                  <a:schemeClr val="tx1"/>
                </a:solidFill>
                <a:latin typeface="Arial" charset="0"/>
                <a:cs typeface="Arial" charset="0"/>
              </a:rPr>
              <a:t>-</a:t>
            </a:r>
            <a:r>
              <a:rPr lang="es-ES" sz="2800" b="1" i="1" u="sng" dirty="0">
                <a:solidFill>
                  <a:schemeClr val="tx1"/>
                </a:solidFill>
              </a:rPr>
              <a:t> </a:t>
            </a:r>
            <a:r>
              <a:rPr lang="es-ES" sz="2800" b="1" i="1" u="sng" dirty="0" smtClean="0">
                <a:solidFill>
                  <a:schemeClr val="tx1"/>
                </a:solidFill>
              </a:rPr>
              <a:t>lipasa: </a:t>
            </a:r>
            <a:r>
              <a:rPr lang="es-ES" sz="2800" dirty="0" smtClean="0">
                <a:solidFill>
                  <a:schemeClr val="accent2"/>
                </a:solidFill>
                <a:latin typeface="Arial" charset="0"/>
                <a:cs typeface="Arial" charset="0"/>
              </a:rPr>
              <a:t> </a:t>
            </a:r>
            <a:r>
              <a:rPr lang="es-ES" sz="2400" b="1" dirty="0">
                <a:solidFill>
                  <a:srgbClr val="0000CC"/>
                </a:solidFill>
                <a:latin typeface="Arial" charset="0"/>
                <a:cs typeface="Arial" charset="0"/>
              </a:rPr>
              <a:t>Ataca uniones ésteres de posición 1 y 3 de los TG dejando </a:t>
            </a:r>
            <a:r>
              <a:rPr lang="es-ES" sz="2400" b="1" dirty="0" err="1">
                <a:solidFill>
                  <a:srgbClr val="0000CC"/>
                </a:solidFill>
                <a:latin typeface="Arial" charset="0"/>
                <a:cs typeface="Arial" charset="0"/>
              </a:rPr>
              <a:t>monoglicéridos</a:t>
            </a:r>
            <a:r>
              <a:rPr lang="es-ES" sz="2400" b="1" dirty="0">
                <a:solidFill>
                  <a:srgbClr val="0000CC"/>
                </a:solidFill>
                <a:latin typeface="Arial" charset="0"/>
                <a:cs typeface="Arial" charset="0"/>
              </a:rPr>
              <a:t> esterificados en 2.</a:t>
            </a:r>
          </a:p>
          <a:p>
            <a:pPr eaLnBrk="1" hangingPunct="1">
              <a:buClr>
                <a:schemeClr val="tx1"/>
              </a:buClr>
              <a:buFont typeface="Wingdings" pitchFamily="2" charset="2"/>
              <a:buChar char="ü"/>
              <a:defRPr/>
            </a:pPr>
            <a:r>
              <a:rPr lang="es-ES" sz="2800" b="1" i="1" u="sng" dirty="0" err="1">
                <a:solidFill>
                  <a:schemeClr val="tx1"/>
                </a:solidFill>
                <a:cs typeface="Arial" charset="0"/>
              </a:rPr>
              <a:t>Esterasa</a:t>
            </a:r>
            <a:r>
              <a:rPr lang="es-ES" sz="2800" b="1" i="1" u="sng" dirty="0">
                <a:solidFill>
                  <a:srgbClr val="000000"/>
                </a:solidFill>
                <a:cs typeface="Arial" charset="0"/>
              </a:rPr>
              <a:t> </a:t>
            </a:r>
            <a:r>
              <a:rPr lang="es-ES" sz="2800" dirty="0">
                <a:solidFill>
                  <a:srgbClr val="000000"/>
                </a:solidFill>
                <a:cs typeface="Arial" charset="0"/>
              </a:rPr>
              <a:t>: </a:t>
            </a:r>
            <a:r>
              <a:rPr lang="es-ES" sz="2400" b="1" dirty="0">
                <a:solidFill>
                  <a:srgbClr val="3333CC"/>
                </a:solidFill>
                <a:latin typeface="Arial" charset="0"/>
                <a:cs typeface="Arial" charset="0"/>
              </a:rPr>
              <a:t>Hidroliza la unión 2 del </a:t>
            </a:r>
            <a:r>
              <a:rPr lang="es-ES" sz="2400" b="1" dirty="0" err="1">
                <a:solidFill>
                  <a:srgbClr val="3333CC"/>
                </a:solidFill>
                <a:latin typeface="Arial" charset="0"/>
                <a:cs typeface="Arial" charset="0"/>
              </a:rPr>
              <a:t>monoglicérido</a:t>
            </a:r>
            <a:endParaRPr lang="es-ES" sz="2400" b="1" i="1" u="sng" dirty="0">
              <a:solidFill>
                <a:srgbClr val="3333CC"/>
              </a:solidFill>
              <a:latin typeface="Arial" charset="0"/>
              <a:cs typeface="Arial" charset="0"/>
            </a:endParaRPr>
          </a:p>
          <a:p>
            <a:pPr eaLnBrk="1" hangingPunct="1">
              <a:buClr>
                <a:schemeClr val="tx1"/>
              </a:buClr>
              <a:buFont typeface="Wingdings" pitchFamily="2" charset="2"/>
              <a:buChar char="ü"/>
              <a:defRPr/>
            </a:pPr>
            <a:r>
              <a:rPr lang="es-ES" sz="2800" b="1" i="1" u="sng" dirty="0" err="1">
                <a:solidFill>
                  <a:srgbClr val="000000"/>
                </a:solidFill>
                <a:cs typeface="Arial" charset="0"/>
              </a:rPr>
              <a:t>Fosfolipasa</a:t>
            </a:r>
            <a:r>
              <a:rPr lang="es-ES" sz="2800" b="1" i="1" u="sng" dirty="0">
                <a:solidFill>
                  <a:srgbClr val="000000"/>
                </a:solidFill>
                <a:cs typeface="Arial" charset="0"/>
              </a:rPr>
              <a:t> A</a:t>
            </a:r>
            <a:r>
              <a:rPr lang="es-ES" sz="2800" b="1" i="1" u="sng" baseline="-25000" dirty="0">
                <a:solidFill>
                  <a:srgbClr val="000000"/>
                </a:solidFill>
                <a:cs typeface="Arial" charset="0"/>
              </a:rPr>
              <a:t>2</a:t>
            </a:r>
            <a:r>
              <a:rPr lang="es-ES" sz="2800" dirty="0">
                <a:solidFill>
                  <a:srgbClr val="000000"/>
                </a:solidFill>
                <a:cs typeface="Arial" charset="0"/>
              </a:rPr>
              <a:t>: </a:t>
            </a:r>
            <a:r>
              <a:rPr lang="es-ES" sz="2400" b="1" dirty="0">
                <a:solidFill>
                  <a:srgbClr val="3333CC"/>
                </a:solidFill>
                <a:latin typeface="Arial" charset="0"/>
                <a:cs typeface="Arial" charset="0"/>
              </a:rPr>
              <a:t>Actúa s</a:t>
            </a:r>
            <a:r>
              <a:rPr lang="es-ES" sz="2400" b="1" smtClean="0">
                <a:solidFill>
                  <a:srgbClr val="3333CC"/>
                </a:solidFill>
                <a:latin typeface="Arial" charset="0"/>
                <a:cs typeface="Arial" charset="0"/>
              </a:rPr>
              <a:t>/ C2 </a:t>
            </a:r>
            <a:r>
              <a:rPr lang="es-ES" sz="2400" b="1" dirty="0">
                <a:solidFill>
                  <a:srgbClr val="3333CC"/>
                </a:solidFill>
                <a:latin typeface="Arial" charset="0"/>
                <a:cs typeface="Arial" charset="0"/>
              </a:rPr>
              <a:t>de lecitina</a:t>
            </a:r>
            <a:endParaRPr lang="es-ES" sz="2800" b="1" dirty="0">
              <a:solidFill>
                <a:srgbClr val="3333CC"/>
              </a:solidFill>
              <a:latin typeface="Arial" charset="0"/>
              <a:cs typeface="Arial" charset="0"/>
            </a:endParaRPr>
          </a:p>
          <a:p>
            <a:pPr eaLnBrk="1" hangingPunct="1">
              <a:buClr>
                <a:schemeClr val="tx1"/>
              </a:buClr>
              <a:buFont typeface="Wingdings" pitchFamily="2" charset="2"/>
              <a:buChar char="ü"/>
              <a:defRPr/>
            </a:pPr>
            <a:r>
              <a:rPr lang="es-ES" sz="2800" b="1" i="1" u="sng" dirty="0">
                <a:solidFill>
                  <a:srgbClr val="000000"/>
                </a:solidFill>
                <a:cs typeface="Arial" charset="0"/>
              </a:rPr>
              <a:t>Fosfatasa</a:t>
            </a:r>
            <a:r>
              <a:rPr lang="es-ES" sz="2800" dirty="0">
                <a:solidFill>
                  <a:srgbClr val="000000"/>
                </a:solidFill>
                <a:cs typeface="Arial" charset="0"/>
              </a:rPr>
              <a:t>: </a:t>
            </a:r>
            <a:r>
              <a:rPr lang="es-ES" sz="2400" b="1" dirty="0">
                <a:solidFill>
                  <a:srgbClr val="3333CC"/>
                </a:solidFill>
                <a:latin typeface="Arial" charset="0"/>
                <a:cs typeface="Arial" charset="0"/>
              </a:rPr>
              <a:t>Hidroliza unión fosfato de </a:t>
            </a:r>
            <a:r>
              <a:rPr lang="es-ES" sz="2400" b="1" dirty="0" err="1">
                <a:solidFill>
                  <a:srgbClr val="3333CC"/>
                </a:solidFill>
                <a:latin typeface="Arial" charset="0"/>
                <a:cs typeface="Arial" charset="0"/>
              </a:rPr>
              <a:t>lisolecitina</a:t>
            </a:r>
            <a:endParaRPr lang="es-ES" sz="2800" b="1" u="sng" dirty="0">
              <a:solidFill>
                <a:srgbClr val="3333CC"/>
              </a:solidFill>
              <a:latin typeface="Arial" charset="0"/>
              <a:cs typeface="Arial" charset="0"/>
            </a:endParaRPr>
          </a:p>
          <a:p>
            <a:pPr eaLnBrk="1" hangingPunct="1">
              <a:buClr>
                <a:schemeClr val="tx1"/>
              </a:buClr>
              <a:buFont typeface="Wingdings" pitchFamily="2" charset="2"/>
              <a:buChar char="ü"/>
              <a:defRPr/>
            </a:pPr>
            <a:r>
              <a:rPr lang="es-ES" sz="2800" b="1" i="1" u="sng" dirty="0">
                <a:solidFill>
                  <a:schemeClr val="tx1"/>
                </a:solidFill>
                <a:cs typeface="Arial" charset="0"/>
              </a:rPr>
              <a:t>Colesterol </a:t>
            </a:r>
            <a:r>
              <a:rPr lang="es-ES" sz="2800" b="1" i="1" u="sng" dirty="0" err="1">
                <a:solidFill>
                  <a:schemeClr val="tx1"/>
                </a:solidFill>
                <a:cs typeface="Arial" charset="0"/>
              </a:rPr>
              <a:t>esterasa</a:t>
            </a:r>
            <a:r>
              <a:rPr lang="es-ES" sz="2800" dirty="0">
                <a:solidFill>
                  <a:schemeClr val="tx1"/>
                </a:solidFill>
                <a:cs typeface="Arial" charset="0"/>
              </a:rPr>
              <a:t>: </a:t>
            </a:r>
            <a:r>
              <a:rPr lang="es-ES" sz="2400" b="1" dirty="0">
                <a:solidFill>
                  <a:srgbClr val="0000CC"/>
                </a:solidFill>
                <a:latin typeface="Arial" charset="0"/>
                <a:cs typeface="Arial" charset="0"/>
              </a:rPr>
              <a:t>Actúa s/</a:t>
            </a:r>
            <a:r>
              <a:rPr lang="es-ES" sz="2400" b="1" dirty="0" err="1">
                <a:solidFill>
                  <a:srgbClr val="0000CC"/>
                </a:solidFill>
                <a:latin typeface="Arial" charset="0"/>
                <a:cs typeface="Arial" charset="0"/>
              </a:rPr>
              <a:t>ésteres</a:t>
            </a:r>
            <a:r>
              <a:rPr lang="es-ES" sz="2400" b="1" dirty="0">
                <a:solidFill>
                  <a:srgbClr val="0000CC"/>
                </a:solidFill>
                <a:latin typeface="Arial" charset="0"/>
                <a:cs typeface="Arial" charset="0"/>
              </a:rPr>
              <a:t> de colesterol</a:t>
            </a:r>
            <a:endParaRPr lang="es-ES" sz="2400" b="1" i="1" u="sng" dirty="0">
              <a:solidFill>
                <a:srgbClr val="0000CC"/>
              </a:solidFill>
              <a:latin typeface="Arial" charset="0"/>
              <a:cs typeface="Arial" charset="0"/>
            </a:endParaRPr>
          </a:p>
        </p:txBody>
      </p:sp>
      <p:grpSp>
        <p:nvGrpSpPr>
          <p:cNvPr id="2" name="Group 1033"/>
          <p:cNvGrpSpPr>
            <a:grpSpLocks/>
          </p:cNvGrpSpPr>
          <p:nvPr/>
        </p:nvGrpSpPr>
        <p:grpSpPr bwMode="auto">
          <a:xfrm>
            <a:off x="684213" y="1628777"/>
            <a:ext cx="7777162" cy="400051"/>
            <a:chOff x="431" y="1026"/>
            <a:chExt cx="4899" cy="252"/>
          </a:xfrm>
        </p:grpSpPr>
        <p:sp>
          <p:nvSpPr>
            <p:cNvPr id="6151" name="Text Box 1031"/>
            <p:cNvSpPr txBox="1">
              <a:spLocks noChangeArrowheads="1"/>
            </p:cNvSpPr>
            <p:nvPr/>
          </p:nvSpPr>
          <p:spPr bwMode="auto">
            <a:xfrm>
              <a:off x="431" y="1026"/>
              <a:ext cx="4899" cy="252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s-ES_tradnl" sz="2000" b="1" dirty="0">
                  <a:latin typeface="Arial" charset="0"/>
                </a:rPr>
                <a:t>TRIGLICERIDOS                 GLICEROL  +  AC. GRASOS</a:t>
              </a:r>
            </a:p>
          </p:txBody>
        </p:sp>
        <p:sp>
          <p:nvSpPr>
            <p:cNvPr id="6152" name="Line 1032"/>
            <p:cNvSpPr>
              <a:spLocks noChangeShapeType="1"/>
            </p:cNvSpPr>
            <p:nvPr/>
          </p:nvSpPr>
          <p:spPr bwMode="auto">
            <a:xfrm>
              <a:off x="1882" y="1162"/>
              <a:ext cx="499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es-PE"/>
            </a:p>
          </p:txBody>
        </p:sp>
      </p:grpSp>
      <p:sp>
        <p:nvSpPr>
          <p:cNvPr id="8" name="Rectángulo 4"/>
          <p:cNvSpPr>
            <a:spLocks noGrp="1" noChangeArrowheads="1"/>
          </p:cNvSpPr>
          <p:nvPr>
            <p:ph type="title"/>
          </p:nvPr>
        </p:nvSpPr>
        <p:spPr>
          <a:xfrm>
            <a:off x="323850" y="71438"/>
            <a:ext cx="8496300" cy="1143000"/>
          </a:xfrm>
          <a:gradFill rotWithShape="0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16200000"/>
          </a:gradFill>
        </p:spPr>
        <p:txBody>
          <a:bodyPr/>
          <a:lstStyle/>
          <a:p>
            <a:pPr eaLnBrk="1" hangingPunct="1"/>
            <a:r>
              <a:rPr lang="en-US" altLang="en-US" sz="3600" b="1" smtClean="0">
                <a:solidFill>
                  <a:srgbClr val="C00000"/>
                </a:solidFill>
                <a:latin typeface="Arial Rounded MT Bold" pitchFamily="34" charset="0"/>
              </a:rPr>
              <a:t/>
            </a:r>
            <a:br>
              <a:rPr lang="en-US" altLang="en-US" sz="3600" b="1" smtClean="0">
                <a:solidFill>
                  <a:srgbClr val="C00000"/>
                </a:solidFill>
                <a:latin typeface="Arial Rounded MT Bold" pitchFamily="34" charset="0"/>
              </a:rPr>
            </a:br>
            <a:r>
              <a:rPr lang="en-US" altLang="en-US" sz="3600" b="1" smtClean="0">
                <a:solidFill>
                  <a:srgbClr val="C00000"/>
                </a:solidFill>
                <a:latin typeface="Arial Rounded MT Bold" pitchFamily="34" charset="0"/>
              </a:rPr>
              <a:t>Digestión de los Lípidos</a:t>
            </a:r>
            <a:br>
              <a:rPr lang="en-US" altLang="en-US" sz="3600" b="1" smtClean="0">
                <a:solidFill>
                  <a:srgbClr val="C00000"/>
                </a:solidFill>
                <a:latin typeface="Arial Rounded MT Bold" pitchFamily="34" charset="0"/>
              </a:rPr>
            </a:br>
            <a:r>
              <a:rPr lang="en-US" altLang="en-US" sz="3600" b="1" smtClean="0">
                <a:solidFill>
                  <a:srgbClr val="C00000"/>
                </a:solidFill>
                <a:latin typeface="Arial Rounded MT Bold" pitchFamily="34" charset="0"/>
              </a:rPr>
              <a:t>Enzimas digestivas</a:t>
            </a:r>
            <a:br>
              <a:rPr lang="en-US" altLang="en-US" sz="3600" b="1" smtClean="0">
                <a:solidFill>
                  <a:srgbClr val="C00000"/>
                </a:solidFill>
                <a:latin typeface="Arial Rounded MT Bold" pitchFamily="34" charset="0"/>
              </a:rPr>
            </a:br>
            <a:endParaRPr lang="es-ES_tradnl" altLang="es-AR" sz="3600" b="1" smtClean="0">
              <a:solidFill>
                <a:srgbClr val="C00000"/>
              </a:solidFill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17" name="Rectangle 109"/>
          <p:cNvSpPr>
            <a:spLocks noChangeArrowheads="1"/>
          </p:cNvSpPr>
          <p:nvPr/>
        </p:nvSpPr>
        <p:spPr bwMode="auto">
          <a:xfrm rot="16200000">
            <a:off x="7662069" y="4394994"/>
            <a:ext cx="18907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lnSpc>
                <a:spcPct val="90000"/>
              </a:lnSpc>
              <a:defRPr/>
            </a:pPr>
            <a:r>
              <a:rPr lang="en-US" altLang="en-US" sz="20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Ácidos</a:t>
            </a:r>
            <a:endParaRPr lang="en-US" altLang="en-US" sz="20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 eaLnBrk="0" hangingPunct="0">
              <a:lnSpc>
                <a:spcPct val="90000"/>
              </a:lnSpc>
              <a:defRPr/>
            </a:pPr>
            <a:r>
              <a:rPr lang="en-US" altLang="en-US" sz="20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Grasos</a:t>
            </a:r>
            <a:r>
              <a:rPr lang="en-US" altLang="en-US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20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Libres</a:t>
            </a:r>
            <a:endParaRPr lang="en-US" altLang="en-US" sz="20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6387" name="Line 58"/>
          <p:cNvSpPr>
            <a:spLocks noChangeShapeType="1"/>
          </p:cNvSpPr>
          <p:nvPr/>
        </p:nvSpPr>
        <p:spPr bwMode="auto">
          <a:xfrm>
            <a:off x="6354763" y="3783013"/>
            <a:ext cx="0" cy="141287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AR"/>
          </a:p>
        </p:txBody>
      </p:sp>
      <p:sp>
        <p:nvSpPr>
          <p:cNvPr id="16388" name="Line 66"/>
          <p:cNvSpPr>
            <a:spLocks noChangeShapeType="1"/>
          </p:cNvSpPr>
          <p:nvPr/>
        </p:nvSpPr>
        <p:spPr bwMode="auto">
          <a:xfrm>
            <a:off x="6353175" y="5370513"/>
            <a:ext cx="0" cy="13970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AR"/>
          </a:p>
        </p:txBody>
      </p:sp>
      <p:sp>
        <p:nvSpPr>
          <p:cNvPr id="16389" name="Line 67"/>
          <p:cNvSpPr>
            <a:spLocks noChangeShapeType="1"/>
          </p:cNvSpPr>
          <p:nvPr/>
        </p:nvSpPr>
        <p:spPr bwMode="auto">
          <a:xfrm rot="5400000" flipV="1">
            <a:off x="6530182" y="5207794"/>
            <a:ext cx="0" cy="122237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AR"/>
          </a:p>
        </p:txBody>
      </p:sp>
      <p:sp>
        <p:nvSpPr>
          <p:cNvPr id="16390" name="Line 70"/>
          <p:cNvSpPr>
            <a:spLocks noChangeShapeType="1"/>
          </p:cNvSpPr>
          <p:nvPr/>
        </p:nvSpPr>
        <p:spPr bwMode="auto">
          <a:xfrm rot="5400000" flipV="1">
            <a:off x="6191250" y="5205413"/>
            <a:ext cx="0" cy="12065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AR"/>
          </a:p>
        </p:txBody>
      </p:sp>
      <p:sp>
        <p:nvSpPr>
          <p:cNvPr id="16391" name="Line 72"/>
          <p:cNvSpPr>
            <a:spLocks noChangeShapeType="1"/>
          </p:cNvSpPr>
          <p:nvPr/>
        </p:nvSpPr>
        <p:spPr bwMode="auto">
          <a:xfrm rot="5400000" flipV="1">
            <a:off x="6184900" y="3932238"/>
            <a:ext cx="0" cy="12065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AR"/>
          </a:p>
        </p:txBody>
      </p:sp>
      <p:grpSp>
        <p:nvGrpSpPr>
          <p:cNvPr id="2" name="Group 136"/>
          <p:cNvGrpSpPr>
            <a:grpSpLocks/>
          </p:cNvGrpSpPr>
          <p:nvPr/>
        </p:nvGrpSpPr>
        <p:grpSpPr bwMode="auto">
          <a:xfrm>
            <a:off x="7019925" y="3003550"/>
            <a:ext cx="2124075" cy="785813"/>
            <a:chOff x="4422" y="1888"/>
            <a:chExt cx="1338" cy="495"/>
          </a:xfrm>
        </p:grpSpPr>
        <p:grpSp>
          <p:nvGrpSpPr>
            <p:cNvPr id="16508" name="Group 135"/>
            <p:cNvGrpSpPr>
              <a:grpSpLocks/>
            </p:cNvGrpSpPr>
            <p:nvPr/>
          </p:nvGrpSpPr>
          <p:grpSpPr bwMode="auto">
            <a:xfrm>
              <a:off x="4422" y="1888"/>
              <a:ext cx="1338" cy="495"/>
              <a:chOff x="4422" y="1888"/>
              <a:chExt cx="1338" cy="495"/>
            </a:xfrm>
          </p:grpSpPr>
          <p:grpSp>
            <p:nvGrpSpPr>
              <p:cNvPr id="16510" name="Group 134"/>
              <p:cNvGrpSpPr>
                <a:grpSpLocks/>
              </p:cNvGrpSpPr>
              <p:nvPr/>
            </p:nvGrpSpPr>
            <p:grpSpPr bwMode="auto">
              <a:xfrm>
                <a:off x="4422" y="1888"/>
                <a:ext cx="1072" cy="486"/>
                <a:chOff x="4422" y="1888"/>
                <a:chExt cx="1072" cy="486"/>
              </a:xfrm>
            </p:grpSpPr>
            <p:sp>
              <p:nvSpPr>
                <p:cNvPr id="43064" name="Rectangle 56"/>
                <p:cNvSpPr>
                  <a:spLocks noChangeArrowheads="1"/>
                </p:cNvSpPr>
                <p:nvPr/>
              </p:nvSpPr>
              <p:spPr bwMode="auto">
                <a:xfrm>
                  <a:off x="4422" y="2162"/>
                  <a:ext cx="336" cy="212"/>
                </a:xfrm>
                <a:prstGeom prst="rect">
                  <a:avLst/>
                </a:prstGeom>
                <a:solidFill>
                  <a:srgbClr val="00CCFF"/>
                </a:solidFill>
                <a:ln w="19050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eaLnBrk="0" hangingPunct="0">
                    <a:defRPr/>
                  </a:pPr>
                  <a:r>
                    <a:rPr lang="en-US" altLang="en-US" sz="1600" b="1"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Helvetica" charset="0"/>
                    </a:rPr>
                    <a:t>HO</a:t>
                  </a:r>
                </a:p>
              </p:txBody>
            </p:sp>
            <p:sp>
              <p:nvSpPr>
                <p:cNvPr id="43083" name="Rectangle 75"/>
                <p:cNvSpPr>
                  <a:spLocks noChangeArrowheads="1"/>
                </p:cNvSpPr>
                <p:nvPr/>
              </p:nvSpPr>
              <p:spPr bwMode="auto">
                <a:xfrm>
                  <a:off x="4750" y="2158"/>
                  <a:ext cx="208" cy="212"/>
                </a:xfrm>
                <a:prstGeom prst="rect">
                  <a:avLst/>
                </a:prstGeom>
                <a:solidFill>
                  <a:srgbClr val="00CCFF"/>
                </a:solidFill>
                <a:ln w="19050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eaLnBrk="0" hangingPunct="0">
                    <a:defRPr/>
                  </a:pPr>
                  <a:r>
                    <a:rPr lang="en-US" altLang="en-US" sz="1600" b="1"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Helvetica" charset="0"/>
                    </a:rPr>
                    <a:t>C</a:t>
                  </a:r>
                </a:p>
              </p:txBody>
            </p:sp>
            <p:sp>
              <p:nvSpPr>
                <p:cNvPr id="43084" name="Rectangle 76"/>
                <p:cNvSpPr>
                  <a:spLocks noChangeArrowheads="1"/>
                </p:cNvSpPr>
                <p:nvPr/>
              </p:nvSpPr>
              <p:spPr bwMode="auto">
                <a:xfrm>
                  <a:off x="4947" y="2156"/>
                  <a:ext cx="547" cy="212"/>
                </a:xfrm>
                <a:prstGeom prst="rect">
                  <a:avLst/>
                </a:prstGeom>
                <a:solidFill>
                  <a:srgbClr val="00CCFF"/>
                </a:solidFill>
                <a:ln w="19050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eaLnBrk="0" hangingPunct="0">
                    <a:defRPr/>
                  </a:pPr>
                  <a:r>
                    <a:rPr lang="en-US" altLang="en-US" sz="1600" b="1" dirty="0"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Helvetica" charset="0"/>
                    </a:rPr>
                    <a:t>(CH</a:t>
                  </a:r>
                  <a:r>
                    <a:rPr lang="en-US" altLang="en-US" sz="1600" b="1" baseline="-25000" dirty="0"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Helvetica" charset="0"/>
                    </a:rPr>
                    <a:t>2</a:t>
                  </a:r>
                  <a:r>
                    <a:rPr lang="en-US" altLang="en-US" sz="1600" b="1" dirty="0"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Helvetica" charset="0"/>
                    </a:rPr>
                    <a:t>)</a:t>
                  </a:r>
                  <a:r>
                    <a:rPr lang="en-US" altLang="en-US" sz="1600" b="1" baseline="-25000" dirty="0"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Helvetica" charset="0"/>
                    </a:rPr>
                    <a:t>n</a:t>
                  </a:r>
                  <a:endParaRPr lang="en-US" altLang="en-US" sz="1600" b="1" dirty="0"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Helvetica" charset="0"/>
                  </a:endParaRPr>
                </a:p>
              </p:txBody>
            </p:sp>
            <p:sp>
              <p:nvSpPr>
                <p:cNvPr id="43089" name="Rectangle 81"/>
                <p:cNvSpPr>
                  <a:spLocks noChangeArrowheads="1"/>
                </p:cNvSpPr>
                <p:nvPr/>
              </p:nvSpPr>
              <p:spPr bwMode="auto">
                <a:xfrm>
                  <a:off x="4740" y="1888"/>
                  <a:ext cx="178" cy="212"/>
                </a:xfrm>
                <a:prstGeom prst="rect">
                  <a:avLst/>
                </a:prstGeom>
                <a:solidFill>
                  <a:srgbClr val="00CCFF"/>
                </a:solidFill>
                <a:ln w="19050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eaLnBrk="0" hangingPunct="0">
                    <a:defRPr/>
                  </a:pPr>
                  <a:r>
                    <a:rPr lang="en-US" altLang="en-US" sz="1600" b="1"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Helvetica" charset="0"/>
                    </a:rPr>
                    <a:t>O</a:t>
                  </a:r>
                </a:p>
              </p:txBody>
            </p:sp>
            <p:sp>
              <p:nvSpPr>
                <p:cNvPr id="16516" name="Line 77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4974" y="2209"/>
                  <a:ext cx="0" cy="7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s-AR"/>
                </a:p>
              </p:txBody>
            </p:sp>
            <p:sp>
              <p:nvSpPr>
                <p:cNvPr id="16517" name="Line 78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4715" y="2204"/>
                  <a:ext cx="0" cy="7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s-AR"/>
                </a:p>
              </p:txBody>
            </p:sp>
            <p:sp>
              <p:nvSpPr>
                <p:cNvPr id="16518" name="Line 79"/>
                <p:cNvSpPr>
                  <a:spLocks noChangeShapeType="1"/>
                </p:cNvSpPr>
                <p:nvPr/>
              </p:nvSpPr>
              <p:spPr bwMode="auto">
                <a:xfrm>
                  <a:off x="4830" y="2089"/>
                  <a:ext cx="1" cy="77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s-AR"/>
                </a:p>
              </p:txBody>
            </p:sp>
            <p:sp>
              <p:nvSpPr>
                <p:cNvPr id="16519" name="Line 80"/>
                <p:cNvSpPr>
                  <a:spLocks noChangeShapeType="1"/>
                </p:cNvSpPr>
                <p:nvPr/>
              </p:nvSpPr>
              <p:spPr bwMode="auto">
                <a:xfrm flipH="1">
                  <a:off x="4865" y="2088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s-AR"/>
                </a:p>
              </p:txBody>
            </p:sp>
          </p:grpSp>
          <p:sp>
            <p:nvSpPr>
              <p:cNvPr id="43091" name="Rectangle 83"/>
              <p:cNvSpPr>
                <a:spLocks noChangeArrowheads="1"/>
              </p:cNvSpPr>
              <p:nvPr/>
            </p:nvSpPr>
            <p:spPr bwMode="auto">
              <a:xfrm>
                <a:off x="5411" y="2171"/>
                <a:ext cx="349" cy="212"/>
              </a:xfrm>
              <a:prstGeom prst="rect">
                <a:avLst/>
              </a:prstGeom>
              <a:solidFill>
                <a:srgbClr val="00CCFF"/>
              </a:solidFill>
              <a:ln w="19050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>
                  <a:defRPr/>
                </a:pPr>
                <a:r>
                  <a:rPr lang="en-US" altLang="en-US" sz="1600" b="1"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Helvetica" charset="0"/>
                  </a:rPr>
                  <a:t>CH</a:t>
                </a:r>
                <a:r>
                  <a:rPr lang="en-US" altLang="en-US" sz="1600" b="1" baseline="-25000"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Helvetica" charset="0"/>
                  </a:rPr>
                  <a:t>3</a:t>
                </a:r>
                <a:endParaRPr lang="en-US" altLang="en-US" sz="1600" b="1">
                  <a:effectLst>
                    <a:outerShdw blurRad="38100" dist="38100" dir="2700000" algn="tl">
                      <a:srgbClr val="FFFFFF"/>
                    </a:outerShdw>
                  </a:effectLst>
                  <a:latin typeface="Helvetica" charset="0"/>
                </a:endParaRPr>
              </a:p>
            </p:txBody>
          </p:sp>
        </p:grpSp>
        <p:sp>
          <p:nvSpPr>
            <p:cNvPr id="16509" name="Line 82"/>
            <p:cNvSpPr>
              <a:spLocks noChangeShapeType="1"/>
            </p:cNvSpPr>
            <p:nvPr/>
          </p:nvSpPr>
          <p:spPr bwMode="auto">
            <a:xfrm rot="5400000" flipV="1">
              <a:off x="5382" y="2214"/>
              <a:ext cx="0" cy="7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AR"/>
            </a:p>
          </p:txBody>
        </p:sp>
      </p:grpSp>
      <p:sp>
        <p:nvSpPr>
          <p:cNvPr id="16393" name="Line 91"/>
          <p:cNvSpPr>
            <a:spLocks noChangeShapeType="1"/>
          </p:cNvSpPr>
          <p:nvPr/>
        </p:nvSpPr>
        <p:spPr bwMode="auto">
          <a:xfrm rot="5400000" flipV="1">
            <a:off x="7880351" y="4570412"/>
            <a:ext cx="0" cy="123825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AR"/>
          </a:p>
        </p:txBody>
      </p:sp>
      <p:sp>
        <p:nvSpPr>
          <p:cNvPr id="43118" name="Text Box 110"/>
          <p:cNvSpPr txBox="1">
            <a:spLocks noChangeArrowheads="1"/>
          </p:cNvSpPr>
          <p:nvPr/>
        </p:nvSpPr>
        <p:spPr bwMode="auto">
          <a:xfrm>
            <a:off x="395288" y="303213"/>
            <a:ext cx="8353425" cy="930275"/>
          </a:xfrm>
          <a:prstGeom prst="rect">
            <a:avLst/>
          </a:prstGeom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lnSpc>
                <a:spcPct val="85000"/>
              </a:lnSpc>
            </a:pPr>
            <a:r>
              <a:rPr lang="en-US" altLang="en-US" sz="3200" b="1">
                <a:solidFill>
                  <a:srgbClr val="C00000"/>
                </a:solidFill>
              </a:rPr>
              <a:t>Digestión de Triglicéridos </a:t>
            </a:r>
          </a:p>
          <a:p>
            <a:pPr algn="ctr">
              <a:lnSpc>
                <a:spcPct val="85000"/>
              </a:lnSpc>
            </a:pPr>
            <a:r>
              <a:rPr lang="en-US" altLang="en-US" sz="3200" b="1">
                <a:solidFill>
                  <a:srgbClr val="C00000"/>
                </a:solidFill>
              </a:rPr>
              <a:t>Acción de </a:t>
            </a:r>
            <a:r>
              <a:rPr lang="en-US" altLang="en-US" sz="3200" b="1" i="1">
                <a:solidFill>
                  <a:srgbClr val="C00000"/>
                </a:solidFill>
              </a:rPr>
              <a:t>Lipasa Pancreática</a:t>
            </a:r>
          </a:p>
        </p:txBody>
      </p:sp>
      <p:sp>
        <p:nvSpPr>
          <p:cNvPr id="43120" name="Rectangle 112"/>
          <p:cNvSpPr>
            <a:spLocks noChangeArrowheads="1"/>
          </p:cNvSpPr>
          <p:nvPr/>
        </p:nvSpPr>
        <p:spPr bwMode="auto">
          <a:xfrm>
            <a:off x="6350000" y="6323013"/>
            <a:ext cx="1987550" cy="31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lnSpc>
                <a:spcPct val="90000"/>
              </a:lnSpc>
              <a:defRPr/>
            </a:pPr>
            <a:r>
              <a:rPr lang="en-US" altLang="en-US" sz="16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Helvetica" charset="0"/>
              </a:rPr>
              <a:t>Solubles</a:t>
            </a:r>
            <a:r>
              <a:rPr lang="en-US" altLang="en-US" sz="1600" dirty="0">
                <a:effectLst>
                  <a:outerShdw blurRad="38100" dist="38100" dir="2700000" algn="tl">
                    <a:srgbClr val="C0C0C0"/>
                  </a:outerShdw>
                </a:effectLst>
                <a:latin typeface="Helvetica" charset="0"/>
              </a:rPr>
              <a:t> en </a:t>
            </a:r>
            <a:r>
              <a:rPr lang="en-US" altLang="en-US" sz="16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Helvetica" charset="0"/>
              </a:rPr>
              <a:t>micelas</a:t>
            </a:r>
            <a:endParaRPr lang="en-US" altLang="en-US" sz="1600" dirty="0">
              <a:effectLst>
                <a:outerShdw blurRad="38100" dist="38100" dir="2700000" algn="tl">
                  <a:srgbClr val="C0C0C0"/>
                </a:outerShdw>
              </a:effectLst>
              <a:latin typeface="Helvetica" charset="0"/>
            </a:endParaRPr>
          </a:p>
        </p:txBody>
      </p:sp>
      <p:sp>
        <p:nvSpPr>
          <p:cNvPr id="16396" name="Text Box 114"/>
          <p:cNvSpPr txBox="1">
            <a:spLocks noChangeArrowheads="1"/>
          </p:cNvSpPr>
          <p:nvPr/>
        </p:nvSpPr>
        <p:spPr bwMode="auto">
          <a:xfrm>
            <a:off x="4427538" y="3141663"/>
            <a:ext cx="21605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s-ES_tradnl" altLang="es-AR"/>
          </a:p>
        </p:txBody>
      </p:sp>
      <p:sp>
        <p:nvSpPr>
          <p:cNvPr id="43119" name="Rectangle 111"/>
          <p:cNvSpPr>
            <a:spLocks noChangeArrowheads="1"/>
          </p:cNvSpPr>
          <p:nvPr/>
        </p:nvSpPr>
        <p:spPr bwMode="auto">
          <a:xfrm>
            <a:off x="1042988" y="6308725"/>
            <a:ext cx="2124075" cy="31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lnSpc>
                <a:spcPct val="90000"/>
              </a:lnSpc>
              <a:defRPr/>
            </a:pPr>
            <a:r>
              <a:rPr lang="en-US" altLang="en-US" sz="1600">
                <a:effectLst>
                  <a:outerShdw blurRad="38100" dist="38100" dir="2700000" algn="tl">
                    <a:srgbClr val="C0C0C0"/>
                  </a:outerShdw>
                </a:effectLst>
                <a:latin typeface="Helvetica" charset="0"/>
              </a:rPr>
              <a:t>Insolubles en micelas</a:t>
            </a:r>
          </a:p>
        </p:txBody>
      </p:sp>
      <p:grpSp>
        <p:nvGrpSpPr>
          <p:cNvPr id="5" name="Group 138"/>
          <p:cNvGrpSpPr>
            <a:grpSpLocks/>
          </p:cNvGrpSpPr>
          <p:nvPr/>
        </p:nvGrpSpPr>
        <p:grpSpPr bwMode="auto">
          <a:xfrm>
            <a:off x="7051675" y="5373688"/>
            <a:ext cx="2054225" cy="690562"/>
            <a:chOff x="4442" y="3357"/>
            <a:chExt cx="1294" cy="435"/>
          </a:xfrm>
        </p:grpSpPr>
        <p:grpSp>
          <p:nvGrpSpPr>
            <p:cNvPr id="16496" name="Group 137"/>
            <p:cNvGrpSpPr>
              <a:grpSpLocks/>
            </p:cNvGrpSpPr>
            <p:nvPr/>
          </p:nvGrpSpPr>
          <p:grpSpPr bwMode="auto">
            <a:xfrm>
              <a:off x="4442" y="3357"/>
              <a:ext cx="1294" cy="435"/>
              <a:chOff x="4442" y="3357"/>
              <a:chExt cx="1294" cy="435"/>
            </a:xfrm>
          </p:grpSpPr>
          <p:grpSp>
            <p:nvGrpSpPr>
              <p:cNvPr id="16501" name="Group 131"/>
              <p:cNvGrpSpPr>
                <a:grpSpLocks/>
              </p:cNvGrpSpPr>
              <p:nvPr/>
            </p:nvGrpSpPr>
            <p:grpSpPr bwMode="auto">
              <a:xfrm>
                <a:off x="4442" y="3357"/>
                <a:ext cx="1294" cy="435"/>
                <a:chOff x="4442" y="3357"/>
                <a:chExt cx="1294" cy="435"/>
              </a:xfrm>
            </p:grpSpPr>
            <p:sp>
              <p:nvSpPr>
                <p:cNvPr id="43082" name="Rectangle 74"/>
                <p:cNvSpPr>
                  <a:spLocks noChangeArrowheads="1"/>
                </p:cNvSpPr>
                <p:nvPr/>
              </p:nvSpPr>
              <p:spPr bwMode="auto">
                <a:xfrm>
                  <a:off x="4442" y="3552"/>
                  <a:ext cx="432" cy="212"/>
                </a:xfrm>
                <a:prstGeom prst="rect">
                  <a:avLst/>
                </a:prstGeom>
                <a:solidFill>
                  <a:srgbClr val="00CCFF"/>
                </a:solidFill>
                <a:ln w="19050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eaLnBrk="0" hangingPunct="0">
                    <a:defRPr/>
                  </a:pPr>
                  <a:r>
                    <a:rPr lang="en-US" altLang="en-US" sz="1600" b="1"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Helvetica" charset="0"/>
                    </a:rPr>
                    <a:t>HO</a:t>
                  </a:r>
                </a:p>
              </p:txBody>
            </p:sp>
            <p:sp>
              <p:nvSpPr>
                <p:cNvPr id="43102" name="Rectangle 94"/>
                <p:cNvSpPr>
                  <a:spLocks noChangeArrowheads="1"/>
                </p:cNvSpPr>
                <p:nvPr/>
              </p:nvSpPr>
              <p:spPr bwMode="auto">
                <a:xfrm>
                  <a:off x="4916" y="3561"/>
                  <a:ext cx="506" cy="212"/>
                </a:xfrm>
                <a:prstGeom prst="rect">
                  <a:avLst/>
                </a:prstGeom>
                <a:solidFill>
                  <a:srgbClr val="00CCFF"/>
                </a:solidFill>
                <a:ln w="19050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eaLnBrk="0" hangingPunct="0">
                    <a:defRPr/>
                  </a:pPr>
                  <a:r>
                    <a:rPr lang="en-US" altLang="en-US" sz="1600" b="1" dirty="0"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Helvetica" charset="0"/>
                    </a:rPr>
                    <a:t>(CH</a:t>
                  </a:r>
                  <a:r>
                    <a:rPr lang="en-US" altLang="en-US" sz="1600" b="1" baseline="-25000" dirty="0"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Helvetica" charset="0"/>
                    </a:rPr>
                    <a:t>2</a:t>
                  </a:r>
                  <a:r>
                    <a:rPr lang="en-US" altLang="en-US" sz="1600" b="1" dirty="0"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Helvetica" charset="0"/>
                    </a:rPr>
                    <a:t>)</a:t>
                  </a:r>
                  <a:r>
                    <a:rPr lang="en-US" altLang="en-US" sz="1600" b="1" baseline="-25000" dirty="0"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Helvetica" charset="0"/>
                    </a:rPr>
                    <a:t>n</a:t>
                  </a:r>
                  <a:endParaRPr lang="en-US" altLang="en-US" sz="1600" b="1" dirty="0"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Helvetica" charset="0"/>
                  </a:endParaRPr>
                </a:p>
              </p:txBody>
            </p:sp>
            <p:sp>
              <p:nvSpPr>
                <p:cNvPr id="43107" name="Rectangle 99"/>
                <p:cNvSpPr>
                  <a:spLocks noChangeArrowheads="1"/>
                </p:cNvSpPr>
                <p:nvPr/>
              </p:nvSpPr>
              <p:spPr bwMode="auto">
                <a:xfrm>
                  <a:off x="4733" y="3357"/>
                  <a:ext cx="177" cy="212"/>
                </a:xfrm>
                <a:prstGeom prst="rect">
                  <a:avLst/>
                </a:prstGeom>
                <a:solidFill>
                  <a:srgbClr val="00CCFF"/>
                </a:solidFill>
                <a:ln w="19050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eaLnBrk="0" hangingPunct="0">
                    <a:defRPr/>
                  </a:pPr>
                  <a:r>
                    <a:rPr lang="en-US" altLang="en-US" sz="1600" b="1"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Helvetica" charset="0"/>
                    </a:rPr>
                    <a:t>O</a:t>
                  </a:r>
                </a:p>
              </p:txBody>
            </p:sp>
            <p:sp>
              <p:nvSpPr>
                <p:cNvPr id="43109" name="Rectangle 101"/>
                <p:cNvSpPr>
                  <a:spLocks noChangeArrowheads="1"/>
                </p:cNvSpPr>
                <p:nvPr/>
              </p:nvSpPr>
              <p:spPr bwMode="auto">
                <a:xfrm>
                  <a:off x="5387" y="3580"/>
                  <a:ext cx="349" cy="212"/>
                </a:xfrm>
                <a:prstGeom prst="rect">
                  <a:avLst/>
                </a:prstGeom>
                <a:solidFill>
                  <a:srgbClr val="00CCFF"/>
                </a:solidFill>
                <a:ln w="19050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eaLnBrk="0" hangingPunct="0">
                    <a:defRPr/>
                  </a:pPr>
                  <a:r>
                    <a:rPr lang="en-US" altLang="en-US" sz="1600" b="1"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Helvetica" charset="0"/>
                    </a:rPr>
                    <a:t>CH</a:t>
                  </a:r>
                  <a:r>
                    <a:rPr lang="en-US" altLang="en-US" sz="1600" b="1" baseline="-25000"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Helvetica" charset="0"/>
                    </a:rPr>
                    <a:t>3</a:t>
                  </a:r>
                  <a:endParaRPr lang="en-US" altLang="en-US" sz="1600" b="1"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Helvetica" charset="0"/>
                  </a:endParaRPr>
                </a:p>
              </p:txBody>
            </p:sp>
          </p:grpSp>
          <p:sp>
            <p:nvSpPr>
              <p:cNvPr id="43101" name="Rectangle 93"/>
              <p:cNvSpPr>
                <a:spLocks noChangeArrowheads="1"/>
              </p:cNvSpPr>
              <p:nvPr/>
            </p:nvSpPr>
            <p:spPr bwMode="auto">
              <a:xfrm>
                <a:off x="4727" y="3551"/>
                <a:ext cx="208" cy="212"/>
              </a:xfrm>
              <a:prstGeom prst="rect">
                <a:avLst/>
              </a:prstGeom>
              <a:solidFill>
                <a:srgbClr val="00CCFF"/>
              </a:solidFill>
              <a:ln w="19050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>
                  <a:defRPr/>
                </a:pPr>
                <a:r>
                  <a:rPr lang="en-US" altLang="en-US" sz="1600" b="1"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Helvetica" charset="0"/>
                  </a:rPr>
                  <a:t>C</a:t>
                </a:r>
              </a:p>
            </p:txBody>
          </p:sp>
          <p:sp>
            <p:nvSpPr>
              <p:cNvPr id="16503" name="Line 100"/>
              <p:cNvSpPr>
                <a:spLocks noChangeShapeType="1"/>
              </p:cNvSpPr>
              <p:nvPr/>
            </p:nvSpPr>
            <p:spPr bwMode="auto">
              <a:xfrm rot="5400000" flipV="1">
                <a:off x="5386" y="3620"/>
                <a:ext cx="0" cy="7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AR"/>
              </a:p>
            </p:txBody>
          </p:sp>
        </p:grpSp>
        <p:sp>
          <p:nvSpPr>
            <p:cNvPr id="16497" name="Line 95"/>
            <p:cNvSpPr>
              <a:spLocks noChangeShapeType="1"/>
            </p:cNvSpPr>
            <p:nvPr/>
          </p:nvSpPr>
          <p:spPr bwMode="auto">
            <a:xfrm rot="5400000" flipV="1">
              <a:off x="4919" y="3614"/>
              <a:ext cx="0" cy="7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AR"/>
            </a:p>
          </p:txBody>
        </p:sp>
        <p:sp>
          <p:nvSpPr>
            <p:cNvPr id="16498" name="Line 96"/>
            <p:cNvSpPr>
              <a:spLocks noChangeShapeType="1"/>
            </p:cNvSpPr>
            <p:nvPr/>
          </p:nvSpPr>
          <p:spPr bwMode="auto">
            <a:xfrm rot="5400000" flipV="1">
              <a:off x="4740" y="3609"/>
              <a:ext cx="0" cy="7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AR"/>
            </a:p>
          </p:txBody>
        </p:sp>
        <p:sp>
          <p:nvSpPr>
            <p:cNvPr id="16499" name="Line 97"/>
            <p:cNvSpPr>
              <a:spLocks noChangeShapeType="1"/>
            </p:cNvSpPr>
            <p:nvPr/>
          </p:nvSpPr>
          <p:spPr bwMode="auto">
            <a:xfrm>
              <a:off x="4818" y="3518"/>
              <a:ext cx="1" cy="7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AR"/>
            </a:p>
          </p:txBody>
        </p:sp>
        <p:sp>
          <p:nvSpPr>
            <p:cNvPr id="16500" name="Line 98"/>
            <p:cNvSpPr>
              <a:spLocks noChangeShapeType="1"/>
            </p:cNvSpPr>
            <p:nvPr/>
          </p:nvSpPr>
          <p:spPr bwMode="auto">
            <a:xfrm flipH="1">
              <a:off x="4853" y="3517"/>
              <a:ext cx="0" cy="7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AR"/>
            </a:p>
          </p:txBody>
        </p:sp>
      </p:grpSp>
      <p:sp>
        <p:nvSpPr>
          <p:cNvPr id="16399" name="Rectangle 151"/>
          <p:cNvSpPr>
            <a:spLocks noChangeArrowheads="1"/>
          </p:cNvSpPr>
          <p:nvPr/>
        </p:nvSpPr>
        <p:spPr bwMode="auto">
          <a:xfrm>
            <a:off x="4932363" y="5084763"/>
            <a:ext cx="287337" cy="3603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s-PE" altLang="es-AR"/>
          </a:p>
        </p:txBody>
      </p:sp>
      <p:sp>
        <p:nvSpPr>
          <p:cNvPr id="43187" name="Text Box 179"/>
          <p:cNvSpPr txBox="1">
            <a:spLocks noChangeArrowheads="1"/>
          </p:cNvSpPr>
          <p:nvPr/>
        </p:nvSpPr>
        <p:spPr bwMode="auto">
          <a:xfrm>
            <a:off x="4356100" y="2060575"/>
            <a:ext cx="1368425" cy="369888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AR" b="1" i="1">
                <a:solidFill>
                  <a:srgbClr val="C00000"/>
                </a:solidFill>
              </a:rPr>
              <a:t>Esterasa</a:t>
            </a:r>
          </a:p>
        </p:txBody>
      </p:sp>
      <p:sp>
        <p:nvSpPr>
          <p:cNvPr id="43189" name="Freeform 181"/>
          <p:cNvSpPr>
            <a:spLocks/>
          </p:cNvSpPr>
          <p:nvPr/>
        </p:nvSpPr>
        <p:spPr bwMode="auto">
          <a:xfrm>
            <a:off x="4716463" y="2492375"/>
            <a:ext cx="485775" cy="2041525"/>
          </a:xfrm>
          <a:custGeom>
            <a:avLst/>
            <a:gdLst>
              <a:gd name="T0" fmla="*/ 95765924 w 306"/>
              <a:gd name="T1" fmla="*/ 0 h 1286"/>
              <a:gd name="T2" fmla="*/ 95765924 w 306"/>
              <a:gd name="T3" fmla="*/ 2147483647 h 1286"/>
              <a:gd name="T4" fmla="*/ 667842132 w 306"/>
              <a:gd name="T5" fmla="*/ 2147483647 h 1286"/>
              <a:gd name="T6" fmla="*/ 718245237 w 306"/>
              <a:gd name="T7" fmla="*/ 2147483647 h 1286"/>
              <a:gd name="T8" fmla="*/ 0 60000 65536"/>
              <a:gd name="T9" fmla="*/ 0 60000 65536"/>
              <a:gd name="T10" fmla="*/ 0 60000 65536"/>
              <a:gd name="T11" fmla="*/ 0 60000 65536"/>
              <a:gd name="T12" fmla="*/ 0 w 306"/>
              <a:gd name="T13" fmla="*/ 0 h 1286"/>
              <a:gd name="T14" fmla="*/ 306 w 306"/>
              <a:gd name="T15" fmla="*/ 1286 h 128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06" h="1286">
                <a:moveTo>
                  <a:pt x="38" y="0"/>
                </a:moveTo>
                <a:cubicBezTo>
                  <a:pt x="19" y="329"/>
                  <a:pt x="0" y="658"/>
                  <a:pt x="38" y="862"/>
                </a:cubicBezTo>
                <a:cubicBezTo>
                  <a:pt x="76" y="1066"/>
                  <a:pt x="224" y="1164"/>
                  <a:pt x="265" y="1225"/>
                </a:cubicBezTo>
                <a:cubicBezTo>
                  <a:pt x="306" y="1286"/>
                  <a:pt x="281" y="1229"/>
                  <a:pt x="285" y="1230"/>
                </a:cubicBezTo>
              </a:path>
            </a:pathLst>
          </a:custGeom>
          <a:noFill/>
          <a:ln w="3175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s-PE" altLang="es-AR"/>
          </a:p>
        </p:txBody>
      </p:sp>
      <p:grpSp>
        <p:nvGrpSpPr>
          <p:cNvPr id="8" name="135 Grupo"/>
          <p:cNvGrpSpPr>
            <a:grpSpLocks/>
          </p:cNvGrpSpPr>
          <p:nvPr/>
        </p:nvGrpSpPr>
        <p:grpSpPr bwMode="auto">
          <a:xfrm>
            <a:off x="250825" y="2997200"/>
            <a:ext cx="7396163" cy="3238500"/>
            <a:chOff x="250825" y="2997200"/>
            <a:chExt cx="7396163" cy="3238500"/>
          </a:xfrm>
        </p:grpSpPr>
        <p:grpSp>
          <p:nvGrpSpPr>
            <p:cNvPr id="16403" name="134 Grupo"/>
            <p:cNvGrpSpPr>
              <a:grpSpLocks/>
            </p:cNvGrpSpPr>
            <p:nvPr/>
          </p:nvGrpSpPr>
          <p:grpSpPr bwMode="auto">
            <a:xfrm>
              <a:off x="250825" y="2997200"/>
              <a:ext cx="7396163" cy="3238500"/>
              <a:chOff x="250825" y="2997200"/>
              <a:chExt cx="7396163" cy="3238500"/>
            </a:xfrm>
          </p:grpSpPr>
          <p:sp>
            <p:nvSpPr>
              <p:cNvPr id="43115" name="Rectangle 107"/>
              <p:cNvSpPr>
                <a:spLocks noChangeArrowheads="1"/>
              </p:cNvSpPr>
              <p:nvPr/>
            </p:nvSpPr>
            <p:spPr bwMode="auto">
              <a:xfrm>
                <a:off x="3143250" y="4214813"/>
                <a:ext cx="1492250" cy="12287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r>
                  <a:rPr lang="en-US" altLang="en-US" b="1" i="1" dirty="0" err="1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 pitchFamily="34" charset="0"/>
                    <a:cs typeface="Arial" pitchFamily="34" charset="0"/>
                  </a:rPr>
                  <a:t>Lipasa</a:t>
                </a:r>
                <a:endParaRPr lang="en-US" altLang="en-US" b="1" i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itchFamily="34" charset="0"/>
                  <a:cs typeface="Arial" pitchFamily="34" charset="0"/>
                </a:endParaRPr>
              </a:p>
              <a:p>
                <a:pPr algn="ctr" eaLnBrk="0" hangingPunct="0">
                  <a:lnSpc>
                    <a:spcPct val="90000"/>
                  </a:lnSpc>
                  <a:defRPr/>
                </a:pPr>
                <a:r>
                  <a:rPr lang="en-US" altLang="en-US" b="1" i="1" dirty="0" err="1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 pitchFamily="34" charset="0"/>
                    <a:cs typeface="Arial" pitchFamily="34" charset="0"/>
                  </a:rPr>
                  <a:t>Pancreátic</a:t>
                </a:r>
                <a:r>
                  <a:rPr lang="en-US" altLang="en-US" b="1" dirty="0" err="1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 pitchFamily="34" charset="0"/>
                    <a:cs typeface="Arial" pitchFamily="34" charset="0"/>
                  </a:rPr>
                  <a:t>a</a:t>
                </a:r>
                <a:endParaRPr lang="en-US" altLang="en-US" b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itchFamily="34" charset="0"/>
                  <a:cs typeface="Arial" pitchFamily="34" charset="0"/>
                </a:endParaRPr>
              </a:p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 altLang="en-US" b="1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Helvetica" charset="0"/>
                </a:endParaRPr>
              </a:p>
              <a:p>
                <a:pPr algn="ctr" eaLnBrk="0" hangingPunct="0">
                  <a:lnSpc>
                    <a:spcPct val="90000"/>
                  </a:lnSpc>
                  <a:defRPr/>
                </a:pPr>
                <a:r>
                  <a:rPr lang="en-US" altLang="en-US" b="1" dirty="0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Helvetica" charset="0"/>
                  </a:rPr>
                  <a:t>pH 6-7</a:t>
                </a:r>
                <a:endParaRPr lang="en-US" altLang="en-US" sz="2800" b="1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Helvetica" charset="0"/>
                </a:endParaRPr>
              </a:p>
            </p:txBody>
          </p:sp>
          <p:sp>
            <p:nvSpPr>
              <p:cNvPr id="43140" name="Rectangle 132"/>
              <p:cNvSpPr>
                <a:spLocks noChangeArrowheads="1"/>
              </p:cNvSpPr>
              <p:nvPr/>
            </p:nvSpPr>
            <p:spPr bwMode="auto">
              <a:xfrm>
                <a:off x="4365625" y="5589588"/>
                <a:ext cx="2443163" cy="43021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r>
                  <a:rPr lang="en-US" altLang="en-US" b="1"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Monoglicéridos</a:t>
                </a:r>
              </a:p>
            </p:txBody>
          </p:sp>
          <p:grpSp>
            <p:nvGrpSpPr>
              <p:cNvPr id="16407" name="Group 155"/>
              <p:cNvGrpSpPr>
                <a:grpSpLocks/>
              </p:cNvGrpSpPr>
              <p:nvPr/>
            </p:nvGrpSpPr>
            <p:grpSpPr bwMode="auto">
              <a:xfrm>
                <a:off x="4859338" y="3852863"/>
                <a:ext cx="2787650" cy="1592262"/>
                <a:chOff x="3061" y="2427"/>
                <a:chExt cx="1756" cy="1003"/>
              </a:xfrm>
            </p:grpSpPr>
            <p:grpSp>
              <p:nvGrpSpPr>
                <p:cNvPr id="16466" name="Group 153"/>
                <p:cNvGrpSpPr>
                  <a:grpSpLocks/>
                </p:cNvGrpSpPr>
                <p:nvPr/>
              </p:nvGrpSpPr>
              <p:grpSpPr bwMode="auto">
                <a:xfrm>
                  <a:off x="3061" y="2427"/>
                  <a:ext cx="1756" cy="1003"/>
                  <a:chOff x="3061" y="2427"/>
                  <a:chExt cx="1756" cy="1003"/>
                </a:xfrm>
              </p:grpSpPr>
              <p:grpSp>
                <p:nvGrpSpPr>
                  <p:cNvPr id="16468" name="Group 150"/>
                  <p:cNvGrpSpPr>
                    <a:grpSpLocks/>
                  </p:cNvGrpSpPr>
                  <p:nvPr/>
                </p:nvGrpSpPr>
                <p:grpSpPr bwMode="auto">
                  <a:xfrm>
                    <a:off x="3061" y="2427"/>
                    <a:ext cx="1756" cy="1003"/>
                    <a:chOff x="3061" y="2427"/>
                    <a:chExt cx="1756" cy="1003"/>
                  </a:xfrm>
                </p:grpSpPr>
                <p:grpSp>
                  <p:nvGrpSpPr>
                    <p:cNvPr id="16470" name="Group 141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061" y="2427"/>
                      <a:ext cx="1756" cy="1003"/>
                      <a:chOff x="3061" y="2428"/>
                      <a:chExt cx="1756" cy="1003"/>
                    </a:xfrm>
                  </p:grpSpPr>
                  <p:grpSp>
                    <p:nvGrpSpPr>
                      <p:cNvPr id="16472" name="Group 140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061" y="2428"/>
                        <a:ext cx="1756" cy="1002"/>
                        <a:chOff x="3061" y="2432"/>
                        <a:chExt cx="1756" cy="1002"/>
                      </a:xfrm>
                    </p:grpSpPr>
                    <p:grpSp>
                      <p:nvGrpSpPr>
                        <p:cNvPr id="16474" name="Group 139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3061" y="2432"/>
                          <a:ext cx="1756" cy="1002"/>
                          <a:chOff x="3061" y="2432"/>
                          <a:chExt cx="1756" cy="1002"/>
                        </a:xfrm>
                      </p:grpSpPr>
                      <p:sp>
                        <p:nvSpPr>
                          <p:cNvPr id="43063" name="Rectangle 55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264" y="2437"/>
                            <a:ext cx="208" cy="212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 wrap="none"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C</a:t>
                            </a:r>
                          </a:p>
                        </p:txBody>
                      </p:sp>
                      <p:sp>
                        <p:nvSpPr>
                          <p:cNvPr id="43065" name="Rectangle 57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061" y="2795"/>
                            <a:ext cx="190" cy="212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H</a:t>
                            </a:r>
                          </a:p>
                        </p:txBody>
                      </p:sp>
                      <p:sp>
                        <p:nvSpPr>
                          <p:cNvPr id="43092" name="Rectangle 84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710" y="2810"/>
                            <a:ext cx="208" cy="212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 wrap="none"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C</a:t>
                            </a:r>
                          </a:p>
                        </p:txBody>
                      </p:sp>
                      <p:sp>
                        <p:nvSpPr>
                          <p:cNvPr id="43093" name="Rectangle 85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969" y="2810"/>
                            <a:ext cx="547" cy="212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(CH</a:t>
                            </a:r>
                            <a:r>
                              <a:rPr lang="en-US" altLang="en-US" sz="1600" b="1" baseline="-25000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2</a:t>
                            </a: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)</a:t>
                            </a:r>
                            <a:r>
                              <a:rPr lang="en-US" altLang="en-US" sz="1600" b="1" baseline="-25000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n</a:t>
                            </a:r>
                            <a:endParaRPr lang="en-US" altLang="en-US" sz="1600" b="1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</a:endParaRPr>
                          </a:p>
                        </p:txBody>
                      </p:sp>
                      <p:sp>
                        <p:nvSpPr>
                          <p:cNvPr id="43098" name="Rectangle 90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696" y="2597"/>
                            <a:ext cx="199" cy="212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O</a:t>
                            </a:r>
                          </a:p>
                        </p:txBody>
                      </p:sp>
                      <p:sp>
                        <p:nvSpPr>
                          <p:cNvPr id="43100" name="Rectangle 92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468" y="2810"/>
                            <a:ext cx="349" cy="212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 wrap="none"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CH</a:t>
                            </a:r>
                            <a:r>
                              <a:rPr lang="en-US" altLang="en-US" sz="1600" b="1" baseline="-25000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3</a:t>
                            </a:r>
                            <a:endParaRPr lang="en-US" altLang="en-US" sz="1600" b="1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</a:endParaRPr>
                          </a:p>
                        </p:txBody>
                      </p:sp>
                      <p:sp>
                        <p:nvSpPr>
                          <p:cNvPr id="43111" name="Rectangle 103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107" y="3203"/>
                            <a:ext cx="175" cy="231"/>
                          </a:xfrm>
                          <a:prstGeom prst="rect">
                            <a:avLst/>
                          </a:prstGeom>
                          <a:noFill/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 wrap="none"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  <a:sym typeface="Symbol" pitchFamily="18" charset="2"/>
                              </a:rPr>
                              <a:t></a:t>
                            </a:r>
                          </a:p>
                        </p:txBody>
                      </p:sp>
                      <p:sp>
                        <p:nvSpPr>
                          <p:cNvPr id="43114" name="Rectangle 106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424" y="3218"/>
                            <a:ext cx="272" cy="212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H</a:t>
                            </a:r>
                            <a:r>
                              <a:rPr lang="en-US" altLang="en-US" sz="1600" b="1" baseline="-25000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3</a:t>
                            </a:r>
                            <a:endParaRPr lang="en-US" altLang="en-US" sz="1600" b="1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</a:endParaRPr>
                          </a:p>
                        </p:txBody>
                      </p:sp>
                      <p:sp>
                        <p:nvSpPr>
                          <p:cNvPr id="43062" name="Rectangle 54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243" y="2795"/>
                            <a:ext cx="208" cy="212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C</a:t>
                            </a:r>
                          </a:p>
                        </p:txBody>
                      </p:sp>
                      <p:sp>
                        <p:nvSpPr>
                          <p:cNvPr id="16490" name="Line 59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3334" y="2614"/>
                            <a:ext cx="0" cy="233"/>
                          </a:xfrm>
                          <a:prstGeom prst="line">
                            <a:avLst/>
                          </a:prstGeom>
                          <a:noFill/>
                          <a:ln w="2857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noFill/>
                              </a14:hiddenFill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es-AR"/>
                          </a:p>
                        </p:txBody>
                      </p:sp>
                      <p:sp>
                        <p:nvSpPr>
                          <p:cNvPr id="16491" name="Line 68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3334" y="2976"/>
                            <a:ext cx="0" cy="233"/>
                          </a:xfrm>
                          <a:prstGeom prst="line">
                            <a:avLst/>
                          </a:prstGeom>
                          <a:noFill/>
                          <a:ln w="2857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noFill/>
                              </a14:hiddenFill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es-AR"/>
                          </a:p>
                        </p:txBody>
                      </p:sp>
                      <p:sp>
                        <p:nvSpPr>
                          <p:cNvPr id="16492" name="Line 87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rot="5400000" flipV="1">
                            <a:off x="4461" y="2907"/>
                            <a:ext cx="0" cy="77"/>
                          </a:xfrm>
                          <a:prstGeom prst="line">
                            <a:avLst/>
                          </a:prstGeom>
                          <a:noFill/>
                          <a:ln w="1905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noFill/>
                              </a14:hiddenFill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es-AR"/>
                          </a:p>
                        </p:txBody>
                      </p:sp>
                      <p:sp>
                        <p:nvSpPr>
                          <p:cNvPr id="16493" name="Line 86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rot="5400000" flipV="1">
                            <a:off x="3917" y="2892"/>
                            <a:ext cx="0" cy="77"/>
                          </a:xfrm>
                          <a:prstGeom prst="line">
                            <a:avLst/>
                          </a:prstGeom>
                          <a:noFill/>
                          <a:ln w="1905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noFill/>
                              </a14:hiddenFill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es-AR"/>
                          </a:p>
                        </p:txBody>
                      </p:sp>
                      <p:sp>
                        <p:nvSpPr>
                          <p:cNvPr id="43081" name="Rectangle 73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470" y="2795"/>
                            <a:ext cx="177" cy="212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O</a:t>
                            </a:r>
                          </a:p>
                        </p:txBody>
                      </p:sp>
                      <p:sp>
                        <p:nvSpPr>
                          <p:cNvPr id="43113" name="Rectangle 105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424" y="2432"/>
                            <a:ext cx="276" cy="212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H</a:t>
                            </a:r>
                            <a:r>
                              <a:rPr lang="en-US" altLang="en-US" sz="1600" b="1" baseline="-25000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3</a:t>
                            </a:r>
                            <a:endParaRPr lang="en-US" altLang="en-US" sz="1600" b="1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</a:endParaRPr>
                          </a:p>
                        </p:txBody>
                      </p:sp>
                    </p:grpSp>
                    <p:sp>
                      <p:nvSpPr>
                        <p:cNvPr id="43110" name="Rectangle 102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379" y="2568"/>
                          <a:ext cx="190" cy="231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19050">
                          <a:noFill/>
                          <a:miter lim="800000"/>
                          <a:headEnd/>
                          <a:tailEnd/>
                        </a:ln>
                        <a:effectLst/>
                      </p:spPr>
                      <p:txBody>
                        <a:bodyPr>
                          <a:spAutoFit/>
                        </a:bodyPr>
                        <a:lstStyle/>
                        <a:p>
                          <a:pPr eaLnBrk="0" hangingPunct="0">
                            <a:defRPr/>
                          </a:pPr>
                          <a:r>
                            <a:rPr lang="en-US" altLang="en-US" b="1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  <a:sym typeface="Symbol" pitchFamily="18" charset="2"/>
                            </a:rPr>
                            <a:t></a:t>
                          </a:r>
                          <a:endParaRPr lang="en-US" altLang="en-US" b="1">
                            <a:effectLst>
                              <a:outerShdw blurRad="38100" dist="38100" dir="2700000" algn="tl">
                                <a:srgbClr val="C0C0C0"/>
                              </a:outerShdw>
                            </a:effectLst>
                            <a:latin typeface="Helvetica" charset="0"/>
                          </a:endParaRPr>
                        </a:p>
                      </p:txBody>
                    </p:sp>
                    <p:sp>
                      <p:nvSpPr>
                        <p:cNvPr id="43112" name="Rectangle 104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334" y="2946"/>
                          <a:ext cx="186" cy="212"/>
                        </a:xfrm>
                        <a:prstGeom prst="rect">
                          <a:avLst/>
                        </a:prstGeom>
                        <a:noFill/>
                        <a:ln w="19050">
                          <a:noFill/>
                          <a:miter lim="800000"/>
                          <a:headEnd/>
                          <a:tailEnd/>
                        </a:ln>
                        <a:effectLst/>
                      </p:spPr>
                      <p:txBody>
                        <a:bodyPr wrap="none">
                          <a:spAutoFit/>
                        </a:bodyPr>
                        <a:lstStyle/>
                        <a:p>
                          <a:pPr eaLnBrk="0" hangingPunct="0">
                            <a:defRPr/>
                          </a:pPr>
                          <a:r>
                            <a:rPr lang="en-US" altLang="en-US" sz="1600" b="1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  <a:sym typeface="Symbol" pitchFamily="18" charset="2"/>
                            </a:rPr>
                            <a:t></a:t>
                          </a:r>
                        </a:p>
                      </p:txBody>
                    </p:sp>
                    <p:sp>
                      <p:nvSpPr>
                        <p:cNvPr id="16477" name="Line 61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rot="5400000" flipV="1">
                          <a:off x="3690" y="2892"/>
                          <a:ext cx="0" cy="77"/>
                        </a:xfrm>
                        <a:prstGeom prst="line">
                          <a:avLst/>
                        </a:prstGeom>
                        <a:noFill/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16478" name="Line 88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3787" y="2750"/>
                          <a:ext cx="1" cy="77"/>
                        </a:xfrm>
                        <a:prstGeom prst="line">
                          <a:avLst/>
                        </a:prstGeom>
                        <a:noFill/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16479" name="Line 89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H="1">
                          <a:off x="3822" y="2757"/>
                          <a:ext cx="0" cy="77"/>
                        </a:xfrm>
                        <a:prstGeom prst="line">
                          <a:avLst/>
                        </a:prstGeom>
                        <a:noFill/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16480" name="Line 60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rot="5400000" flipV="1">
                          <a:off x="3463" y="2892"/>
                          <a:ext cx="0" cy="77"/>
                        </a:xfrm>
                        <a:prstGeom prst="line">
                          <a:avLst/>
                        </a:prstGeom>
                        <a:noFill/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s-AR"/>
                        </a:p>
                      </p:txBody>
                    </p:sp>
                  </p:grpSp>
                  <p:sp>
                    <p:nvSpPr>
                      <p:cNvPr id="43072" name="Rectangle 64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256" y="3219"/>
                        <a:ext cx="208" cy="21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9050">
                        <a:noFill/>
                        <a:miter lim="800000"/>
                        <a:headEnd/>
                        <a:tailEnd/>
                      </a:ln>
                      <a:effectLst/>
                    </p:spPr>
                    <p:txBody>
                      <a:bodyPr wrap="none">
                        <a:spAutoFit/>
                      </a:bodyPr>
                      <a:lstStyle/>
                      <a:p>
                        <a:pPr eaLnBrk="0" hangingPunct="0">
                          <a:defRPr/>
                        </a:pPr>
                        <a:r>
                          <a:rPr lang="en-US" altLang="en-US" sz="1600" b="1">
                            <a:effectLst>
                              <a:outerShdw blurRad="38100" dist="38100" dir="2700000" algn="tl">
                                <a:srgbClr val="C0C0C0"/>
                              </a:outerShdw>
                            </a:effectLst>
                            <a:latin typeface="Helvetica" charset="0"/>
                          </a:rPr>
                          <a:t>C</a:t>
                        </a:r>
                      </a:p>
                    </p:txBody>
                  </p:sp>
                </p:grpSp>
                <p:sp>
                  <p:nvSpPr>
                    <p:cNvPr id="16471" name="Rectangle 1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107" y="3203"/>
                      <a:ext cx="181" cy="22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eaLnBrk="1" hangingPunct="1"/>
                      <a:endParaRPr lang="es-PE" altLang="es-AR"/>
                    </a:p>
                  </p:txBody>
                </p:sp>
              </p:grpSp>
              <p:sp>
                <p:nvSpPr>
                  <p:cNvPr id="16469" name="Rectangle 152"/>
                  <p:cNvSpPr>
                    <a:spLocks noChangeArrowheads="1"/>
                  </p:cNvSpPr>
                  <p:nvPr/>
                </p:nvSpPr>
                <p:spPr bwMode="auto">
                  <a:xfrm>
                    <a:off x="3379" y="2976"/>
                    <a:ext cx="136" cy="182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9pPr>
                  </a:lstStyle>
                  <a:p>
                    <a:pPr eaLnBrk="1" hangingPunct="1"/>
                    <a:endParaRPr lang="es-PE" altLang="es-AR"/>
                  </a:p>
                </p:txBody>
              </p:sp>
            </p:grpSp>
            <p:sp>
              <p:nvSpPr>
                <p:cNvPr id="16467" name="Rectangle 154"/>
                <p:cNvSpPr>
                  <a:spLocks noChangeArrowheads="1"/>
                </p:cNvSpPr>
                <p:nvPr/>
              </p:nvSpPr>
              <p:spPr bwMode="auto">
                <a:xfrm>
                  <a:off x="3379" y="2659"/>
                  <a:ext cx="181" cy="9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/>
                  <a:endParaRPr lang="es-PE" altLang="es-AR"/>
                </a:p>
              </p:txBody>
            </p:sp>
          </p:grpSp>
          <p:grpSp>
            <p:nvGrpSpPr>
              <p:cNvPr id="16408" name="Group 178"/>
              <p:cNvGrpSpPr>
                <a:grpSpLocks/>
              </p:cNvGrpSpPr>
              <p:nvPr/>
            </p:nvGrpSpPr>
            <p:grpSpPr bwMode="auto">
              <a:xfrm>
                <a:off x="250825" y="2997200"/>
                <a:ext cx="2740025" cy="3238500"/>
                <a:chOff x="158" y="1979"/>
                <a:chExt cx="1726" cy="2040"/>
              </a:xfrm>
            </p:grpSpPr>
            <p:sp>
              <p:nvSpPr>
                <p:cNvPr id="43055" name="Rectangle 47"/>
                <p:cNvSpPr>
                  <a:spLocks noChangeArrowheads="1"/>
                </p:cNvSpPr>
                <p:nvPr/>
              </p:nvSpPr>
              <p:spPr bwMode="auto">
                <a:xfrm>
                  <a:off x="773" y="2811"/>
                  <a:ext cx="177" cy="212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eaLnBrk="0" hangingPunct="0">
                    <a:defRPr/>
                  </a:pPr>
                  <a:r>
                    <a:rPr lang="en-US" altLang="en-US" sz="1600" b="1"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Helvetica" charset="0"/>
                    </a:rPr>
                    <a:t>O</a:t>
                  </a:r>
                </a:p>
              </p:txBody>
            </p:sp>
            <p:grpSp>
              <p:nvGrpSpPr>
                <p:cNvPr id="16412" name="Group 177"/>
                <p:cNvGrpSpPr>
                  <a:grpSpLocks/>
                </p:cNvGrpSpPr>
                <p:nvPr/>
              </p:nvGrpSpPr>
              <p:grpSpPr bwMode="auto">
                <a:xfrm>
                  <a:off x="158" y="1979"/>
                  <a:ext cx="1726" cy="2040"/>
                  <a:chOff x="158" y="1980"/>
                  <a:chExt cx="1726" cy="2040"/>
                </a:xfrm>
              </p:grpSpPr>
              <p:sp>
                <p:nvSpPr>
                  <p:cNvPr id="43057" name="Rectangle 49"/>
                  <p:cNvSpPr>
                    <a:spLocks noChangeArrowheads="1"/>
                  </p:cNvSpPr>
                  <p:nvPr/>
                </p:nvSpPr>
                <p:spPr bwMode="auto">
                  <a:xfrm>
                    <a:off x="1518" y="2977"/>
                    <a:ext cx="349" cy="212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>
                    <a:spAutoFit/>
                  </a:bodyPr>
                  <a:lstStyle/>
                  <a:p>
                    <a:pPr eaLnBrk="0" hangingPunct="0">
                      <a:defRPr/>
                    </a:pPr>
                    <a:r>
                      <a:rPr lang="en-US" altLang="en-US" sz="1600" b="1"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Helvetica" charset="0"/>
                      </a:rPr>
                      <a:t>CH</a:t>
                    </a:r>
                    <a:r>
                      <a:rPr lang="en-US" altLang="en-US" sz="1600" b="1" baseline="-25000"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Helvetica" charset="0"/>
                      </a:rPr>
                      <a:t>3</a:t>
                    </a:r>
                    <a:endParaRPr lang="en-US" altLang="en-US" sz="1600" b="1"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Helvetica" charset="0"/>
                    </a:endParaRPr>
                  </a:p>
                </p:txBody>
              </p:sp>
              <p:sp>
                <p:nvSpPr>
                  <p:cNvPr id="43171" name="Rectangle 163"/>
                  <p:cNvSpPr>
                    <a:spLocks noChangeArrowheads="1"/>
                  </p:cNvSpPr>
                  <p:nvPr/>
                </p:nvSpPr>
                <p:spPr bwMode="auto">
                  <a:xfrm>
                    <a:off x="1019" y="2977"/>
                    <a:ext cx="547" cy="212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>
                    <a:spAutoFit/>
                  </a:bodyPr>
                  <a:lstStyle/>
                  <a:p>
                    <a:pPr eaLnBrk="0" hangingPunct="0">
                      <a:defRPr/>
                    </a:pPr>
                    <a:r>
                      <a:rPr lang="en-US" altLang="en-US" sz="1600" b="1" dirty="0"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Helvetica" charset="0"/>
                      </a:rPr>
                      <a:t>(CH</a:t>
                    </a:r>
                    <a:r>
                      <a:rPr lang="en-US" altLang="en-US" sz="1600" b="1" baseline="-25000" dirty="0"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Helvetica" charset="0"/>
                      </a:rPr>
                      <a:t>2</a:t>
                    </a:r>
                    <a:r>
                      <a:rPr lang="en-US" altLang="en-US" sz="1600" b="1" dirty="0"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Helvetica" charset="0"/>
                      </a:rPr>
                      <a:t>)</a:t>
                    </a:r>
                    <a:r>
                      <a:rPr lang="en-US" altLang="en-US" sz="1600" b="1" baseline="-25000" dirty="0"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Helvetica" charset="0"/>
                      </a:rPr>
                      <a:t>n</a:t>
                    </a:r>
                    <a:endParaRPr lang="en-US" altLang="en-US" sz="1600" b="1" dirty="0"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Helvetica" charset="0"/>
                    </a:endParaRPr>
                  </a:p>
                </p:txBody>
              </p:sp>
              <p:sp>
                <p:nvSpPr>
                  <p:cNvPr id="16415" name="Line 164"/>
                  <p:cNvSpPr>
                    <a:spLocks noChangeShapeType="1"/>
                  </p:cNvSpPr>
                  <p:nvPr/>
                </p:nvSpPr>
                <p:spPr bwMode="auto">
                  <a:xfrm rot="5400000" flipV="1">
                    <a:off x="1480" y="3030"/>
                    <a:ext cx="0" cy="76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s-AR"/>
                  </a:p>
                </p:txBody>
              </p:sp>
              <p:grpSp>
                <p:nvGrpSpPr>
                  <p:cNvPr id="16416" name="Group 176"/>
                  <p:cNvGrpSpPr>
                    <a:grpSpLocks/>
                  </p:cNvGrpSpPr>
                  <p:nvPr/>
                </p:nvGrpSpPr>
                <p:grpSpPr bwMode="auto">
                  <a:xfrm>
                    <a:off x="158" y="1980"/>
                    <a:ext cx="1726" cy="2040"/>
                    <a:chOff x="158" y="1980"/>
                    <a:chExt cx="1726" cy="2040"/>
                  </a:xfrm>
                </p:grpSpPr>
                <p:sp>
                  <p:nvSpPr>
                    <p:cNvPr id="43021" name="Rectangle 1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62" y="3218"/>
                      <a:ext cx="190" cy="212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9050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>
                      <a:spAutoFit/>
                    </a:bodyPr>
                    <a:lstStyle/>
                    <a:p>
                      <a:pPr eaLnBrk="0" hangingPunct="0">
                        <a:defRPr/>
                      </a:pPr>
                      <a:r>
                        <a:rPr lang="en-US" altLang="en-US" sz="1600" b="1"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charset="0"/>
                        </a:rPr>
                        <a:t>H</a:t>
                      </a:r>
                    </a:p>
                  </p:txBody>
                </p:sp>
                <p:sp>
                  <p:nvSpPr>
                    <p:cNvPr id="43020" name="Rectangle 1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53" y="3001"/>
                      <a:ext cx="208" cy="212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9050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>
                      <a:spAutoFit/>
                    </a:bodyPr>
                    <a:lstStyle/>
                    <a:p>
                      <a:pPr eaLnBrk="0" hangingPunct="0">
                        <a:defRPr/>
                      </a:pPr>
                      <a:r>
                        <a:rPr lang="en-US" altLang="en-US" sz="1600" b="1"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charset="0"/>
                        </a:rPr>
                        <a:t>C</a:t>
                      </a:r>
                    </a:p>
                  </p:txBody>
                </p:sp>
                <p:sp>
                  <p:nvSpPr>
                    <p:cNvPr id="16419" name="Line 1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64" y="3165"/>
                      <a:ext cx="0" cy="88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s-AR"/>
                    </a:p>
                  </p:txBody>
                </p:sp>
                <p:sp>
                  <p:nvSpPr>
                    <p:cNvPr id="43025" name="Rectangle 1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" y="3007"/>
                      <a:ext cx="190" cy="212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9050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>
                      <a:spAutoFit/>
                    </a:bodyPr>
                    <a:lstStyle/>
                    <a:p>
                      <a:pPr eaLnBrk="0" hangingPunct="0">
                        <a:defRPr/>
                      </a:pPr>
                      <a:r>
                        <a:rPr lang="en-US" altLang="en-US" sz="1600" b="1"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charset="0"/>
                        </a:rPr>
                        <a:t>H</a:t>
                      </a:r>
                    </a:p>
                  </p:txBody>
                </p:sp>
                <p:sp>
                  <p:nvSpPr>
                    <p:cNvPr id="16421" name="Line 18"/>
                    <p:cNvSpPr>
                      <a:spLocks noChangeShapeType="1"/>
                    </p:cNvSpPr>
                    <p:nvPr/>
                  </p:nvSpPr>
                  <p:spPr bwMode="auto">
                    <a:xfrm rot="5400000" flipV="1">
                      <a:off x="362" y="3061"/>
                      <a:ext cx="0" cy="7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s-AR"/>
                    </a:p>
                  </p:txBody>
                </p:sp>
                <p:sp>
                  <p:nvSpPr>
                    <p:cNvPr id="43030" name="Rectangle 2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00" y="3006"/>
                      <a:ext cx="178" cy="212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9050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>
                      <a:spAutoFit/>
                    </a:bodyPr>
                    <a:lstStyle/>
                    <a:p>
                      <a:pPr eaLnBrk="0" hangingPunct="0">
                        <a:defRPr/>
                      </a:pPr>
                      <a:r>
                        <a:rPr lang="en-US" altLang="en-US" sz="1600" b="1"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charset="0"/>
                        </a:rPr>
                        <a:t>O</a:t>
                      </a:r>
                    </a:p>
                  </p:txBody>
                </p:sp>
                <p:sp>
                  <p:nvSpPr>
                    <p:cNvPr id="43049" name="Rectangle 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67" y="3005"/>
                      <a:ext cx="208" cy="212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9050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>
                      <a:spAutoFit/>
                    </a:bodyPr>
                    <a:lstStyle/>
                    <a:p>
                      <a:pPr eaLnBrk="0" hangingPunct="0">
                        <a:defRPr/>
                      </a:pPr>
                      <a:r>
                        <a:rPr lang="en-US" altLang="en-US" sz="1600" b="1"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charset="0"/>
                        </a:rPr>
                        <a:t>C</a:t>
                      </a:r>
                    </a:p>
                  </p:txBody>
                </p:sp>
                <p:sp>
                  <p:nvSpPr>
                    <p:cNvPr id="16424" name="Line 43"/>
                    <p:cNvSpPr>
                      <a:spLocks noChangeShapeType="1"/>
                    </p:cNvSpPr>
                    <p:nvPr/>
                  </p:nvSpPr>
                  <p:spPr bwMode="auto">
                    <a:xfrm rot="5400000" flipV="1">
                      <a:off x="959" y="3068"/>
                      <a:ext cx="0" cy="77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s-AR"/>
                    </a:p>
                  </p:txBody>
                </p:sp>
                <p:sp>
                  <p:nvSpPr>
                    <p:cNvPr id="16425" name="Line 15"/>
                    <p:cNvSpPr>
                      <a:spLocks noChangeShapeType="1"/>
                    </p:cNvSpPr>
                    <p:nvPr/>
                  </p:nvSpPr>
                  <p:spPr bwMode="auto">
                    <a:xfrm rot="5400000" flipV="1">
                      <a:off x="567" y="3057"/>
                      <a:ext cx="0" cy="77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s-AR"/>
                    </a:p>
                  </p:txBody>
                </p:sp>
                <p:sp>
                  <p:nvSpPr>
                    <p:cNvPr id="16426" name="Line 46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893" y="2984"/>
                      <a:ext cx="0" cy="7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s-AR"/>
                    </a:p>
                  </p:txBody>
                </p:sp>
                <p:grpSp>
                  <p:nvGrpSpPr>
                    <p:cNvPr id="16427" name="Group 17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58" y="1980"/>
                      <a:ext cx="1726" cy="2040"/>
                      <a:chOff x="295" y="1843"/>
                      <a:chExt cx="1726" cy="2040"/>
                    </a:xfrm>
                  </p:grpSpPr>
                  <p:sp>
                    <p:nvSpPr>
                      <p:cNvPr id="43048" name="Rectangle 40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655" y="2478"/>
                        <a:ext cx="349" cy="21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9050">
                        <a:noFill/>
                        <a:miter lim="800000"/>
                        <a:headEnd/>
                        <a:tailEnd/>
                      </a:ln>
                      <a:effectLst/>
                    </p:spPr>
                    <p:txBody>
                      <a:bodyPr wrap="none">
                        <a:spAutoFit/>
                      </a:bodyPr>
                      <a:lstStyle/>
                      <a:p>
                        <a:pPr eaLnBrk="0" hangingPunct="0">
                          <a:defRPr/>
                        </a:pPr>
                        <a:r>
                          <a:rPr lang="en-US" altLang="en-US" sz="1600" b="1">
                            <a:effectLst>
                              <a:outerShdw blurRad="38100" dist="38100" dir="2700000" algn="tl">
                                <a:srgbClr val="C0C0C0"/>
                              </a:outerShdw>
                            </a:effectLst>
                            <a:latin typeface="Helvetica" charset="0"/>
                          </a:rPr>
                          <a:t>CH</a:t>
                        </a:r>
                        <a:r>
                          <a:rPr lang="en-US" altLang="en-US" sz="1600" b="1" baseline="-25000">
                            <a:effectLst>
                              <a:outerShdw blurRad="38100" dist="38100" dir="2700000" algn="tl">
                                <a:srgbClr val="C0C0C0"/>
                              </a:outerShdw>
                            </a:effectLst>
                            <a:latin typeface="Helvetica" charset="0"/>
                          </a:rPr>
                          <a:t>3</a:t>
                        </a:r>
                        <a:endParaRPr lang="en-US" altLang="en-US" sz="1600" b="1"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charset="0"/>
                        </a:endParaRPr>
                      </a:p>
                    </p:txBody>
                  </p:sp>
                  <p:sp>
                    <p:nvSpPr>
                      <p:cNvPr id="43040" name="Rectangle 32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906" y="2478"/>
                        <a:ext cx="208" cy="21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9050">
                        <a:noFill/>
                        <a:miter lim="800000"/>
                        <a:headEnd/>
                        <a:tailEnd/>
                      </a:ln>
                      <a:effectLst/>
                    </p:spPr>
                    <p:txBody>
                      <a:bodyPr wrap="none">
                        <a:spAutoFit/>
                      </a:bodyPr>
                      <a:lstStyle/>
                      <a:p>
                        <a:pPr eaLnBrk="0" hangingPunct="0">
                          <a:defRPr/>
                        </a:pPr>
                        <a:r>
                          <a:rPr lang="en-US" altLang="en-US" sz="1600" b="1">
                            <a:effectLst>
                              <a:outerShdw blurRad="38100" dist="38100" dir="2700000" algn="tl">
                                <a:srgbClr val="C0C0C0"/>
                              </a:outerShdw>
                            </a:effectLst>
                            <a:latin typeface="Helvetica" charset="0"/>
                          </a:rPr>
                          <a:t>C</a:t>
                        </a:r>
                      </a:p>
                    </p:txBody>
                  </p:sp>
                  <p:sp>
                    <p:nvSpPr>
                      <p:cNvPr id="43046" name="Rectangle 38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899" y="2273"/>
                        <a:ext cx="177" cy="21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9050">
                        <a:noFill/>
                        <a:miter lim="800000"/>
                        <a:headEnd/>
                        <a:tailEnd/>
                      </a:ln>
                      <a:effectLst/>
                    </p:spPr>
                    <p:txBody>
                      <a:bodyPr>
                        <a:spAutoFit/>
                      </a:bodyPr>
                      <a:lstStyle/>
                      <a:p>
                        <a:pPr eaLnBrk="0" hangingPunct="0">
                          <a:defRPr/>
                        </a:pPr>
                        <a:r>
                          <a:rPr lang="en-US" altLang="en-US" sz="1600" b="1">
                            <a:effectLst>
                              <a:outerShdw blurRad="38100" dist="38100" dir="2700000" algn="tl">
                                <a:srgbClr val="C0C0C0"/>
                              </a:outerShdw>
                            </a:effectLst>
                            <a:latin typeface="Helvetica" charset="0"/>
                          </a:rPr>
                          <a:t>O</a:t>
                        </a:r>
                      </a:p>
                    </p:txBody>
                  </p:sp>
                  <p:sp>
                    <p:nvSpPr>
                      <p:cNvPr id="16433" name="Line 34"/>
                      <p:cNvSpPr>
                        <a:spLocks noChangeShapeType="1"/>
                      </p:cNvSpPr>
                      <p:nvPr/>
                    </p:nvSpPr>
                    <p:spPr bwMode="auto">
                      <a:xfrm rot="5400000" flipV="1">
                        <a:off x="1096" y="2520"/>
                        <a:ext cx="0" cy="77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s-AR"/>
                      </a:p>
                    </p:txBody>
                  </p:sp>
                  <p:sp>
                    <p:nvSpPr>
                      <p:cNvPr id="16434" name="Line 35"/>
                      <p:cNvSpPr>
                        <a:spLocks noChangeShapeType="1"/>
                      </p:cNvSpPr>
                      <p:nvPr/>
                    </p:nvSpPr>
                    <p:spPr bwMode="auto">
                      <a:xfrm rot="5400000" flipV="1">
                        <a:off x="908" y="2539"/>
                        <a:ext cx="0" cy="77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s-AR"/>
                      </a:p>
                    </p:txBody>
                  </p:sp>
                  <p:sp>
                    <p:nvSpPr>
                      <p:cNvPr id="16435" name="Line 36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986" y="2447"/>
                        <a:ext cx="1" cy="77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s-AR"/>
                      </a:p>
                    </p:txBody>
                  </p:sp>
                  <p:sp>
                    <p:nvSpPr>
                      <p:cNvPr id="16436" name="Line 37"/>
                      <p:cNvSpPr>
                        <a:spLocks noChangeShapeType="1"/>
                      </p:cNvSpPr>
                      <p:nvPr/>
                    </p:nvSpPr>
                    <p:spPr bwMode="auto">
                      <a:xfrm flipH="1">
                        <a:off x="1021" y="2446"/>
                        <a:ext cx="0" cy="77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s-AR"/>
                      </a:p>
                    </p:txBody>
                  </p:sp>
                  <p:sp>
                    <p:nvSpPr>
                      <p:cNvPr id="43170" name="Rectangle 162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156" y="2478"/>
                        <a:ext cx="547" cy="21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9050">
                        <a:noFill/>
                        <a:miter lim="800000"/>
                        <a:headEnd/>
                        <a:tailEnd/>
                      </a:ln>
                      <a:effectLst/>
                    </p:spPr>
                    <p:txBody>
                      <a:bodyPr>
                        <a:spAutoFit/>
                      </a:bodyPr>
                      <a:lstStyle/>
                      <a:p>
                        <a:pPr eaLnBrk="0" hangingPunct="0">
                          <a:defRPr/>
                        </a:pPr>
                        <a:r>
                          <a:rPr lang="en-US" altLang="en-US" sz="1600" b="1">
                            <a:effectLst>
                              <a:outerShdw blurRad="38100" dist="38100" dir="2700000" algn="tl">
                                <a:srgbClr val="C0C0C0"/>
                              </a:outerShdw>
                            </a:effectLst>
                            <a:latin typeface="Helvetica" charset="0"/>
                          </a:rPr>
                          <a:t>(CH</a:t>
                        </a:r>
                        <a:r>
                          <a:rPr lang="en-US" altLang="en-US" sz="1600" b="1" baseline="-25000">
                            <a:effectLst>
                              <a:outerShdw blurRad="38100" dist="38100" dir="2700000" algn="tl">
                                <a:srgbClr val="C0C0C0"/>
                              </a:outerShdw>
                            </a:effectLst>
                            <a:latin typeface="Helvetica" charset="0"/>
                          </a:rPr>
                          <a:t>2</a:t>
                        </a:r>
                        <a:r>
                          <a:rPr lang="en-US" altLang="en-US" sz="1600" b="1">
                            <a:effectLst>
                              <a:outerShdw blurRad="38100" dist="38100" dir="2700000" algn="tl">
                                <a:srgbClr val="C0C0C0"/>
                              </a:outerShdw>
                            </a:effectLst>
                            <a:latin typeface="Helvetica" charset="0"/>
                          </a:rPr>
                          <a:t>)</a:t>
                        </a:r>
                        <a:r>
                          <a:rPr lang="en-US" altLang="en-US" sz="1600" b="1" baseline="-25000">
                            <a:effectLst>
                              <a:outerShdw blurRad="38100" dist="38100" dir="2700000" algn="tl">
                                <a:srgbClr val="C0C0C0"/>
                              </a:outerShdw>
                            </a:effectLst>
                            <a:latin typeface="Helvetica" charset="0"/>
                          </a:rPr>
                          <a:t>n</a:t>
                        </a:r>
                        <a:endParaRPr lang="en-US" altLang="en-US" sz="1600" b="1"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charset="0"/>
                        </a:endParaRPr>
                      </a:p>
                    </p:txBody>
                  </p:sp>
                  <p:sp>
                    <p:nvSpPr>
                      <p:cNvPr id="16438" name="Line 165"/>
                      <p:cNvSpPr>
                        <a:spLocks noChangeShapeType="1"/>
                      </p:cNvSpPr>
                      <p:nvPr/>
                    </p:nvSpPr>
                    <p:spPr bwMode="auto">
                      <a:xfrm rot="5400000" flipV="1">
                        <a:off x="1617" y="2530"/>
                        <a:ext cx="0" cy="7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s-AR"/>
                      </a:p>
                    </p:txBody>
                  </p:sp>
                  <p:grpSp>
                    <p:nvGrpSpPr>
                      <p:cNvPr id="16439" name="Group 169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95" y="1843"/>
                        <a:ext cx="1726" cy="2040"/>
                        <a:chOff x="295" y="1843"/>
                        <a:chExt cx="1726" cy="2040"/>
                      </a:xfrm>
                    </p:grpSpPr>
                    <p:sp>
                      <p:nvSpPr>
                        <p:cNvPr id="43037" name="Rectangle 29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909" y="1843"/>
                          <a:ext cx="178" cy="212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19050">
                          <a:noFill/>
                          <a:miter lim="800000"/>
                          <a:headEnd/>
                          <a:tailEnd/>
                        </a:ln>
                        <a:effectLst/>
                      </p:spPr>
                      <p:txBody>
                        <a:bodyPr>
                          <a:spAutoFit/>
                        </a:bodyPr>
                        <a:lstStyle/>
                        <a:p>
                          <a:pPr eaLnBrk="0" hangingPunct="0">
                            <a:defRPr/>
                          </a:pPr>
                          <a:r>
                            <a:rPr lang="en-US" altLang="en-US" sz="1600" b="1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</a:rPr>
                            <a:t>O</a:t>
                          </a:r>
                        </a:p>
                      </p:txBody>
                    </p:sp>
                    <p:sp>
                      <p:nvSpPr>
                        <p:cNvPr id="43032" name="Rectangle 24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100" y="2066"/>
                          <a:ext cx="547" cy="212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19050">
                          <a:noFill/>
                          <a:miter lim="800000"/>
                          <a:headEnd/>
                          <a:tailEnd/>
                        </a:ln>
                        <a:effectLst/>
                      </p:spPr>
                      <p:txBody>
                        <a:bodyPr>
                          <a:spAutoFit/>
                        </a:bodyPr>
                        <a:lstStyle/>
                        <a:p>
                          <a:pPr eaLnBrk="0" hangingPunct="0">
                            <a:defRPr/>
                          </a:pPr>
                          <a:r>
                            <a:rPr lang="en-US" altLang="en-US" sz="1600" b="1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</a:rPr>
                            <a:t>(CH</a:t>
                          </a:r>
                          <a:r>
                            <a:rPr lang="en-US" altLang="en-US" sz="1600" b="1" baseline="-25000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</a:rPr>
                            <a:t>2</a:t>
                          </a:r>
                          <a:r>
                            <a:rPr lang="en-US" altLang="en-US" sz="1600" b="1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</a:rPr>
                            <a:t>)</a:t>
                          </a:r>
                          <a:r>
                            <a:rPr lang="en-US" altLang="en-US" sz="1600" b="1" baseline="-25000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</a:rPr>
                            <a:t>n</a:t>
                          </a:r>
                          <a:endParaRPr lang="en-US" altLang="en-US" sz="1600" b="1">
                            <a:effectLst>
                              <a:outerShdw blurRad="38100" dist="38100" dir="2700000" algn="tl">
                                <a:srgbClr val="C0C0C0"/>
                              </a:outerShdw>
                            </a:effectLst>
                            <a:latin typeface="Helvetica" charset="0"/>
                          </a:endParaRPr>
                        </a:p>
                      </p:txBody>
                    </p:sp>
                    <p:sp>
                      <p:nvSpPr>
                        <p:cNvPr id="16442" name="Line 30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rot="5400000" flipV="1">
                          <a:off x="1563" y="2137"/>
                          <a:ext cx="0" cy="76"/>
                        </a:xfrm>
                        <a:prstGeom prst="line">
                          <a:avLst/>
                        </a:prstGeom>
                        <a:noFill/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43039" name="Rectangle 31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565" y="2069"/>
                          <a:ext cx="349" cy="212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19050">
                          <a:noFill/>
                          <a:miter lim="800000"/>
                          <a:headEnd/>
                          <a:tailEnd/>
                        </a:ln>
                        <a:effectLst/>
                      </p:spPr>
                      <p:txBody>
                        <a:bodyPr wrap="none">
                          <a:spAutoFit/>
                        </a:bodyPr>
                        <a:lstStyle/>
                        <a:p>
                          <a:pPr eaLnBrk="0" hangingPunct="0">
                            <a:defRPr/>
                          </a:pPr>
                          <a:r>
                            <a:rPr lang="en-US" altLang="en-US" sz="1600" b="1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</a:rPr>
                            <a:t>CH</a:t>
                          </a:r>
                          <a:r>
                            <a:rPr lang="en-US" altLang="en-US" sz="1600" b="1" baseline="-25000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</a:rPr>
                            <a:t>3</a:t>
                          </a:r>
                          <a:endParaRPr lang="en-US" altLang="en-US" sz="1600" b="1">
                            <a:effectLst>
                              <a:outerShdw blurRad="38100" dist="38100" dir="2700000" algn="tl">
                                <a:srgbClr val="C0C0C0"/>
                              </a:outerShdw>
                            </a:effectLst>
                            <a:latin typeface="Helvetica" charset="0"/>
                          </a:endParaRPr>
                        </a:p>
                      </p:txBody>
                    </p:sp>
                    <p:sp>
                      <p:nvSpPr>
                        <p:cNvPr id="16444" name="Line 27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985" y="2025"/>
                          <a:ext cx="1" cy="64"/>
                        </a:xfrm>
                        <a:prstGeom prst="line">
                          <a:avLst/>
                        </a:prstGeom>
                        <a:noFill/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16445" name="Line 28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H="1">
                          <a:off x="1021" y="2024"/>
                          <a:ext cx="0" cy="77"/>
                        </a:xfrm>
                        <a:prstGeom prst="line">
                          <a:avLst/>
                        </a:prstGeom>
                        <a:noFill/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s-AR"/>
                        </a:p>
                      </p:txBody>
                    </p:sp>
                    <p:sp>
                      <p:nvSpPr>
                        <p:cNvPr id="43031" name="Rectangle 23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903" y="2068"/>
                          <a:ext cx="208" cy="212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19050">
                          <a:noFill/>
                          <a:miter lim="800000"/>
                          <a:headEnd/>
                          <a:tailEnd/>
                        </a:ln>
                        <a:effectLst/>
                      </p:spPr>
                      <p:txBody>
                        <a:bodyPr wrap="none">
                          <a:spAutoFit/>
                        </a:bodyPr>
                        <a:lstStyle/>
                        <a:p>
                          <a:pPr eaLnBrk="0" hangingPunct="0">
                            <a:defRPr/>
                          </a:pPr>
                          <a:r>
                            <a:rPr lang="en-US" altLang="en-US" sz="1600" b="1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</a:rPr>
                            <a:t>C</a:t>
                          </a:r>
                        </a:p>
                      </p:txBody>
                    </p:sp>
                    <p:grpSp>
                      <p:nvGrpSpPr>
                        <p:cNvPr id="16447" name="Group 168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95" y="1859"/>
                          <a:ext cx="1726" cy="2024"/>
                          <a:chOff x="295" y="1859"/>
                          <a:chExt cx="1726" cy="2024"/>
                        </a:xfrm>
                      </p:grpSpPr>
                      <p:sp>
                        <p:nvSpPr>
                          <p:cNvPr id="43029" name="Rectangle 21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723" y="2464"/>
                            <a:ext cx="177" cy="212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O</a:t>
                            </a:r>
                          </a:p>
                        </p:txBody>
                      </p:sp>
                      <p:sp>
                        <p:nvSpPr>
                          <p:cNvPr id="43013" name="Rectangle 5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95" y="2471"/>
                            <a:ext cx="190" cy="212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H</a:t>
                            </a:r>
                          </a:p>
                        </p:txBody>
                      </p:sp>
                      <p:sp>
                        <p:nvSpPr>
                          <p:cNvPr id="43010" name="Rectangle 2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99" y="2462"/>
                            <a:ext cx="208" cy="212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 wrap="none">
                            <a:spAutoFit/>
                          </a:bodyPr>
                          <a:lstStyle/>
                          <a:p>
                            <a:pPr eaLnBrk="0" hangingPunct="0">
                              <a:defRPr/>
                            </a:pP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C</a:t>
                            </a:r>
                          </a:p>
                        </p:txBody>
                      </p:sp>
                      <p:sp>
                        <p:nvSpPr>
                          <p:cNvPr id="16452" name="Line 8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rot="5400000" flipV="1">
                            <a:off x="718" y="2520"/>
                            <a:ext cx="0" cy="77"/>
                          </a:xfrm>
                          <a:prstGeom prst="line">
                            <a:avLst/>
                          </a:prstGeom>
                          <a:noFill/>
                          <a:ln w="1905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noFill/>
                              </a14:hiddenFill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es-AR"/>
                          </a:p>
                        </p:txBody>
                      </p:sp>
                      <p:sp>
                        <p:nvSpPr>
                          <p:cNvPr id="16453" name="Line 9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rot="5400000" flipV="1">
                            <a:off x="506" y="2548"/>
                            <a:ext cx="0" cy="77"/>
                          </a:xfrm>
                          <a:prstGeom prst="line">
                            <a:avLst/>
                          </a:prstGeom>
                          <a:noFill/>
                          <a:ln w="1905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noFill/>
                              </a14:hiddenFill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es-AR"/>
                          </a:p>
                        </p:txBody>
                      </p:sp>
                      <p:grpSp>
                        <p:nvGrpSpPr>
                          <p:cNvPr id="16454" name="Group 167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296" y="1859"/>
                            <a:ext cx="1725" cy="2024"/>
                            <a:chOff x="296" y="1859"/>
                            <a:chExt cx="1725" cy="2024"/>
                          </a:xfrm>
                        </p:grpSpPr>
                        <p:sp>
                          <p:nvSpPr>
                            <p:cNvPr id="43116" name="Rectangle 108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748" y="3612"/>
                              <a:ext cx="1273" cy="271"/>
                            </a:xfrm>
                            <a:prstGeom prst="rect">
                              <a:avLst/>
                            </a:prstGeom>
                            <a:solidFill>
                              <a:schemeClr val="bg1"/>
                            </a:solidFill>
                            <a:ln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:ln>
                            <a:effectLst/>
                          </p:spPr>
                          <p:txBody>
                            <a:bodyPr wrap="none">
                              <a:spAutoFit/>
                            </a:bodyPr>
                            <a:lstStyle/>
                            <a:p>
                              <a:pPr algn="ctr" eaLnBrk="0" hangingPunct="0">
                                <a:lnSpc>
                                  <a:spcPct val="90000"/>
                                </a:lnSpc>
                                <a:defRPr/>
                              </a:pPr>
                              <a:r>
                                <a:rPr lang="en-US" altLang="en-US" b="1" dirty="0">
                                  <a:effectLst>
                                    <a:outerShdw blurRad="38100" dist="38100" dir="2700000" algn="tl">
                                      <a:srgbClr val="C0C0C0"/>
                                    </a:outerShdw>
                                  </a:effectLst>
                                </a:rPr>
                                <a:t>Triglicéridos</a:t>
                              </a:r>
                            </a:p>
                          </p:txBody>
                        </p:sp>
                        <p:sp>
                          <p:nvSpPr>
                            <p:cNvPr id="43012" name="Rectangle 4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700" y="2066"/>
                              <a:ext cx="178" cy="212"/>
                            </a:xfrm>
                            <a:prstGeom prst="rect">
                              <a:avLst/>
                            </a:prstGeom>
                            <a:solidFill>
                              <a:schemeClr val="bg1"/>
                            </a:solidFill>
                            <a:ln w="19050">
                              <a:noFill/>
                              <a:miter lim="800000"/>
                              <a:headEnd/>
                              <a:tailEnd/>
                            </a:ln>
                            <a:effectLst/>
                          </p:spPr>
                          <p:txBody>
                            <a:bodyPr>
                              <a:spAutoFit/>
                            </a:bodyPr>
                            <a:lstStyle/>
                            <a:p>
                              <a:pPr eaLnBrk="0" hangingPunct="0">
                                <a:defRPr/>
                              </a:pPr>
                              <a:r>
                                <a:rPr lang="en-US" altLang="en-US" sz="1600" b="1">
                                  <a:effectLst>
                                    <a:outerShdw blurRad="38100" dist="38100" dir="2700000" algn="tl">
                                      <a:srgbClr val="C0C0C0"/>
                                    </a:outerShdw>
                                  </a:effectLst>
                                  <a:latin typeface="Helvetica" charset="0"/>
                                </a:rPr>
                                <a:t>O</a:t>
                              </a:r>
                            </a:p>
                          </p:txBody>
                        </p:sp>
                        <p:sp>
                          <p:nvSpPr>
                            <p:cNvPr id="43011" name="Rectangle 3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498" y="2083"/>
                              <a:ext cx="208" cy="212"/>
                            </a:xfrm>
                            <a:prstGeom prst="rect">
                              <a:avLst/>
                            </a:prstGeom>
                            <a:solidFill>
                              <a:schemeClr val="bg1"/>
                            </a:solidFill>
                            <a:ln w="19050">
                              <a:noFill/>
                              <a:miter lim="800000"/>
                              <a:headEnd/>
                              <a:tailEnd/>
                            </a:ln>
                            <a:effectLst/>
                          </p:spPr>
                          <p:txBody>
                            <a:bodyPr wrap="none">
                              <a:spAutoFit/>
                            </a:bodyPr>
                            <a:lstStyle/>
                            <a:p>
                              <a:pPr eaLnBrk="0" hangingPunct="0">
                                <a:defRPr/>
                              </a:pPr>
                              <a:r>
                                <a:rPr lang="en-US" altLang="en-US" sz="1600" b="1">
                                  <a:effectLst>
                                    <a:outerShdw blurRad="38100" dist="38100" dir="2700000" algn="tl">
                                      <a:srgbClr val="C0C0C0"/>
                                    </a:outerShdw>
                                  </a:effectLst>
                                  <a:latin typeface="Helvetica" charset="0"/>
                                </a:rPr>
                                <a:t>C</a:t>
                              </a:r>
                            </a:p>
                          </p:txBody>
                        </p:sp>
                        <p:sp>
                          <p:nvSpPr>
                            <p:cNvPr id="43019" name="Rectangle 11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506" y="1859"/>
                              <a:ext cx="190" cy="212"/>
                            </a:xfrm>
                            <a:prstGeom prst="rect">
                              <a:avLst/>
                            </a:prstGeom>
                            <a:solidFill>
                              <a:schemeClr val="bg1"/>
                            </a:solidFill>
                            <a:ln w="19050">
                              <a:noFill/>
                              <a:miter lim="800000"/>
                              <a:headEnd/>
                              <a:tailEnd/>
                            </a:ln>
                            <a:effectLst/>
                          </p:spPr>
                          <p:txBody>
                            <a:bodyPr>
                              <a:spAutoFit/>
                            </a:bodyPr>
                            <a:lstStyle/>
                            <a:p>
                              <a:pPr eaLnBrk="0" hangingPunct="0">
                                <a:defRPr/>
                              </a:pPr>
                              <a:r>
                                <a:rPr lang="en-US" altLang="en-US" sz="1600" b="1">
                                  <a:effectLst>
                                    <a:outerShdw blurRad="38100" dist="38100" dir="2700000" algn="tl">
                                      <a:srgbClr val="C0C0C0"/>
                                    </a:outerShdw>
                                  </a:effectLst>
                                  <a:latin typeface="Helvetica" charset="0"/>
                                </a:rPr>
                                <a:t>H</a:t>
                              </a:r>
                            </a:p>
                          </p:txBody>
                        </p:sp>
                        <p:sp>
                          <p:nvSpPr>
                            <p:cNvPr id="43027" name="Rectangle 19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296" y="2069"/>
                              <a:ext cx="190" cy="212"/>
                            </a:xfrm>
                            <a:prstGeom prst="rect">
                              <a:avLst/>
                            </a:prstGeom>
                            <a:solidFill>
                              <a:schemeClr val="bg1"/>
                            </a:solidFill>
                            <a:ln w="19050">
                              <a:noFill/>
                              <a:miter lim="800000"/>
                              <a:headEnd/>
                              <a:tailEnd/>
                            </a:ln>
                            <a:effectLst/>
                          </p:spPr>
                          <p:txBody>
                            <a:bodyPr>
                              <a:spAutoFit/>
                            </a:bodyPr>
                            <a:lstStyle/>
                            <a:p>
                              <a:pPr eaLnBrk="0" hangingPunct="0">
                                <a:defRPr/>
                              </a:pPr>
                              <a:r>
                                <a:rPr lang="en-US" altLang="en-US" sz="1600" b="1">
                                  <a:effectLst>
                                    <a:outerShdw blurRad="38100" dist="38100" dir="2700000" algn="tl">
                                      <a:srgbClr val="C0C0C0"/>
                                    </a:outerShdw>
                                  </a:effectLst>
                                  <a:latin typeface="Helvetica" charset="0"/>
                                </a:rPr>
                                <a:t>H</a:t>
                              </a:r>
                            </a:p>
                          </p:txBody>
                        </p:sp>
                        <p:sp>
                          <p:nvSpPr>
                            <p:cNvPr id="16462" name="Line 20"/>
                            <p:cNvSpPr>
                              <a:spLocks noChangeShapeType="1"/>
                            </p:cNvSpPr>
                            <p:nvPr/>
                          </p:nvSpPr>
                          <p:spPr bwMode="auto">
                            <a:xfrm rot="5400000" flipV="1">
                              <a:off x="478" y="2108"/>
                              <a:ext cx="0" cy="93"/>
                            </a:xfrm>
                            <a:prstGeom prst="line">
                              <a:avLst/>
                            </a:prstGeom>
                            <a:noFill/>
                            <a:ln w="19050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:ln>
                            <a:extLst>
                              <a:ext uri="{909E8E84-426E-40DD-AFC4-6F175D3DCCD1}">
                                <a14:hiddenFill xmlns:a14="http://schemas.microsoft.com/office/drawing/2010/main">
                                  <a:noFill/>
                                </a14:hiddenFill>
                              </a:ext>
                            </a:extLst>
                          </p:spPr>
                          <p:txBody>
                            <a:bodyPr wrap="none" anchor="ctr"/>
                            <a:lstStyle/>
                            <a:p>
                              <a:endParaRPr lang="es-AR"/>
                            </a:p>
                          </p:txBody>
                        </p:sp>
                        <p:sp>
                          <p:nvSpPr>
                            <p:cNvPr id="16463" name="Line 6"/>
                            <p:cNvSpPr>
                              <a:spLocks noChangeShapeType="1"/>
                            </p:cNvSpPr>
                            <p:nvPr/>
                          </p:nvSpPr>
                          <p:spPr bwMode="auto">
                            <a:xfrm>
                              <a:off x="593" y="2023"/>
                              <a:ext cx="0" cy="89"/>
                            </a:xfrm>
                            <a:prstGeom prst="line">
                              <a:avLst/>
                            </a:prstGeom>
                            <a:noFill/>
                            <a:ln w="19050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:ln>
                            <a:extLst>
                              <a:ext uri="{909E8E84-426E-40DD-AFC4-6F175D3DCCD1}">
                                <a14:hiddenFill xmlns:a14="http://schemas.microsoft.com/office/drawing/2010/main">
                                  <a:noFill/>
                                </a14:hiddenFill>
                              </a:ext>
                            </a:extLst>
                          </p:spPr>
                          <p:txBody>
                            <a:bodyPr wrap="none" anchor="ctr"/>
                            <a:lstStyle/>
                            <a:p>
                              <a:endParaRPr lang="es-AR"/>
                            </a:p>
                          </p:txBody>
                        </p:sp>
                        <p:sp>
                          <p:nvSpPr>
                            <p:cNvPr id="16464" name="Line 10"/>
                            <p:cNvSpPr>
                              <a:spLocks noChangeShapeType="1"/>
                            </p:cNvSpPr>
                            <p:nvPr/>
                          </p:nvSpPr>
                          <p:spPr bwMode="auto">
                            <a:xfrm rot="5400000" flipV="1">
                              <a:off x="691" y="2119"/>
                              <a:ext cx="0" cy="76"/>
                            </a:xfrm>
                            <a:prstGeom prst="line">
                              <a:avLst/>
                            </a:prstGeom>
                            <a:noFill/>
                            <a:ln w="19050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:ln>
                            <a:extLst>
                              <a:ext uri="{909E8E84-426E-40DD-AFC4-6F175D3DCCD1}">
                                <a14:hiddenFill xmlns:a14="http://schemas.microsoft.com/office/drawing/2010/main">
                                  <a:noFill/>
                                </a14:hiddenFill>
                              </a:ext>
                            </a:extLst>
                          </p:spPr>
                          <p:txBody>
                            <a:bodyPr wrap="none" anchor="ctr"/>
                            <a:lstStyle/>
                            <a:p>
                              <a:endParaRPr lang="es-AR"/>
                            </a:p>
                          </p:txBody>
                        </p:sp>
                        <p:sp>
                          <p:nvSpPr>
                            <p:cNvPr id="16465" name="Line 26"/>
                            <p:cNvSpPr>
                              <a:spLocks noChangeShapeType="1"/>
                            </p:cNvSpPr>
                            <p:nvPr/>
                          </p:nvSpPr>
                          <p:spPr bwMode="auto">
                            <a:xfrm rot="5400000" flipV="1">
                              <a:off x="916" y="2127"/>
                              <a:ext cx="0" cy="76"/>
                            </a:xfrm>
                            <a:prstGeom prst="line">
                              <a:avLst/>
                            </a:prstGeom>
                            <a:noFill/>
                            <a:ln w="19050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:ln>
                            <a:extLst>
                              <a:ext uri="{909E8E84-426E-40DD-AFC4-6F175D3DCCD1}">
                                <a14:hiddenFill xmlns:a14="http://schemas.microsoft.com/office/drawing/2010/main">
                                  <a:noFill/>
                                </a14:hiddenFill>
                              </a:ext>
                            </a:extLst>
                          </p:spPr>
                          <p:txBody>
                            <a:bodyPr wrap="none" anchor="ctr"/>
                            <a:lstStyle/>
                            <a:p>
                              <a:endParaRPr lang="es-AR"/>
                            </a:p>
                          </p:txBody>
                        </p:sp>
                      </p:grpSp>
                      <p:sp>
                        <p:nvSpPr>
                          <p:cNvPr id="16455" name="Line 159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612" y="2251"/>
                            <a:ext cx="0" cy="226"/>
                          </a:xfrm>
                          <a:prstGeom prst="line">
                            <a:avLst/>
                          </a:prstGeom>
                          <a:noFill/>
                          <a:ln w="2540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noFill/>
                              </a14:hiddenFill>
                            </a:ext>
                          </a:extLst>
                        </p:spPr>
                        <p:txBody>
                          <a:bodyPr/>
                          <a:lstStyle/>
                          <a:p>
                            <a:endParaRPr lang="es-AR"/>
                          </a:p>
                        </p:txBody>
                      </p:sp>
                      <p:sp>
                        <p:nvSpPr>
                          <p:cNvPr id="16456" name="Line 160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612" y="2660"/>
                            <a:ext cx="0" cy="226"/>
                          </a:xfrm>
                          <a:prstGeom prst="line">
                            <a:avLst/>
                          </a:prstGeom>
                          <a:noFill/>
                          <a:ln w="2540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noFill/>
                              </a14:hiddenFill>
                            </a:ext>
                          </a:extLst>
                        </p:spPr>
                        <p:txBody>
                          <a:bodyPr/>
                          <a:lstStyle/>
                          <a:p>
                            <a:endParaRPr lang="es-AR"/>
                          </a:p>
                        </p:txBody>
                      </p:sp>
                    </p:grpSp>
                    <p:sp>
                      <p:nvSpPr>
                        <p:cNvPr id="16448" name="Line 25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rot="5400000" flipV="1">
                          <a:off x="1095" y="2132"/>
                          <a:ext cx="0" cy="76"/>
                        </a:xfrm>
                        <a:prstGeom prst="line">
                          <a:avLst/>
                        </a:prstGeom>
                        <a:noFill/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s-AR"/>
                        </a:p>
                      </p:txBody>
                    </p:sp>
                  </p:grpSp>
                </p:grpSp>
                <p:sp>
                  <p:nvSpPr>
                    <p:cNvPr id="16428" name="Line 44"/>
                    <p:cNvSpPr>
                      <a:spLocks noChangeShapeType="1"/>
                    </p:cNvSpPr>
                    <p:nvPr/>
                  </p:nvSpPr>
                  <p:spPr bwMode="auto">
                    <a:xfrm rot="5400000" flipV="1">
                      <a:off x="771" y="3075"/>
                      <a:ext cx="0" cy="77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s-AR"/>
                    </a:p>
                  </p:txBody>
                </p:sp>
                <p:sp>
                  <p:nvSpPr>
                    <p:cNvPr id="16429" name="Line 175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861" y="2976"/>
                      <a:ext cx="0" cy="7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s-AR"/>
                    </a:p>
                  </p:txBody>
                </p:sp>
              </p:grpSp>
            </p:grpSp>
          </p:grpSp>
          <p:sp>
            <p:nvSpPr>
              <p:cNvPr id="16409" name="Text Box 182"/>
              <p:cNvSpPr txBox="1">
                <a:spLocks noChangeArrowheads="1"/>
              </p:cNvSpPr>
              <p:nvPr/>
            </p:nvSpPr>
            <p:spPr bwMode="auto">
              <a:xfrm>
                <a:off x="5219700" y="3789363"/>
                <a:ext cx="1081088" cy="33655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s-ES_tradnl" altLang="es-AR" sz="1600">
                    <a:latin typeface="Arial Black" pitchFamily="34" charset="0"/>
                  </a:rPr>
                  <a:t>CH</a:t>
                </a:r>
                <a:r>
                  <a:rPr lang="es-ES_tradnl" altLang="es-AR" sz="1600" baseline="-25000">
                    <a:latin typeface="Arial Black" pitchFamily="34" charset="0"/>
                  </a:rPr>
                  <a:t>2</a:t>
                </a:r>
                <a:r>
                  <a:rPr lang="es-ES_tradnl" altLang="es-AR" sz="1600">
                    <a:latin typeface="Arial Black" pitchFamily="34" charset="0"/>
                  </a:rPr>
                  <a:t>OH</a:t>
                </a:r>
              </a:p>
            </p:txBody>
          </p:sp>
          <p:sp>
            <p:nvSpPr>
              <p:cNvPr id="16410" name="Text Box 183"/>
              <p:cNvSpPr txBox="1">
                <a:spLocks noChangeArrowheads="1"/>
              </p:cNvSpPr>
              <p:nvPr/>
            </p:nvSpPr>
            <p:spPr bwMode="auto">
              <a:xfrm>
                <a:off x="5148263" y="5084763"/>
                <a:ext cx="1081087" cy="33655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s-ES_tradnl" altLang="es-AR" sz="1600">
                    <a:latin typeface="Arial Black" pitchFamily="34" charset="0"/>
                  </a:rPr>
                  <a:t>CH</a:t>
                </a:r>
                <a:r>
                  <a:rPr lang="es-ES_tradnl" altLang="es-AR" sz="1600" baseline="-25000">
                    <a:latin typeface="Arial Black" pitchFamily="34" charset="0"/>
                  </a:rPr>
                  <a:t>2</a:t>
                </a:r>
                <a:r>
                  <a:rPr lang="es-ES_tradnl" altLang="es-AR" sz="1600">
                    <a:latin typeface="Arial Black" pitchFamily="34" charset="0"/>
                  </a:rPr>
                  <a:t>OH</a:t>
                </a:r>
              </a:p>
            </p:txBody>
          </p:sp>
        </p:grpSp>
        <p:sp>
          <p:nvSpPr>
            <p:cNvPr id="16404" name="Line 133"/>
            <p:cNvSpPr>
              <a:spLocks noChangeShapeType="1"/>
            </p:cNvSpPr>
            <p:nvPr/>
          </p:nvSpPr>
          <p:spPr bwMode="auto">
            <a:xfrm>
              <a:off x="3348038" y="4941888"/>
              <a:ext cx="165576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</p:grpSp>
      <p:sp>
        <p:nvSpPr>
          <p:cNvPr id="3" name="2 Flecha abajo"/>
          <p:cNvSpPr/>
          <p:nvPr/>
        </p:nvSpPr>
        <p:spPr>
          <a:xfrm>
            <a:off x="827584" y="3055937"/>
            <a:ext cx="149225" cy="3730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37" name="136 Flecha abajo"/>
          <p:cNvSpPr/>
          <p:nvPr/>
        </p:nvSpPr>
        <p:spPr>
          <a:xfrm>
            <a:off x="827584" y="4293096"/>
            <a:ext cx="149225" cy="3730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3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3000"/>
                                        <p:tgtEl>
                                          <p:spTgt spid="43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43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43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43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500"/>
                                        <p:tgtEl>
                                          <p:spTgt spid="43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117" grpId="0"/>
      <p:bldP spid="43118" grpId="0" animBg="1"/>
      <p:bldP spid="43120" grpId="0"/>
      <p:bldP spid="43119" grpId="0"/>
      <p:bldP spid="43187" grpId="0" animBg="1"/>
      <p:bldP spid="43189" grpId="0" animBg="1"/>
      <p:bldP spid="3" grpId="0" animBg="1"/>
      <p:bldP spid="13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ángulo 2"/>
          <p:cNvSpPr>
            <a:spLocks noGrp="1" noChangeArrowheads="1"/>
          </p:cNvSpPr>
          <p:nvPr>
            <p:ph type="title" idx="4294967295"/>
          </p:nvPr>
        </p:nvSpPr>
        <p:spPr>
          <a:xfrm>
            <a:off x="684213" y="333375"/>
            <a:ext cx="7772400" cy="874713"/>
          </a:xfrm>
          <a:gradFill rotWithShape="0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6000000"/>
          </a:gradFill>
        </p:spPr>
        <p:txBody>
          <a:bodyPr/>
          <a:lstStyle/>
          <a:p>
            <a:pPr eaLnBrk="1" hangingPunct="1"/>
            <a:r>
              <a:rPr lang="es-ES_tradnl" altLang="es-AR" sz="3200" b="1" smtClean="0">
                <a:solidFill>
                  <a:srgbClr val="C00000"/>
                </a:solidFill>
                <a:latin typeface="Arial" charset="0"/>
                <a:cs typeface="Arial" charset="0"/>
              </a:rPr>
              <a:t>Digestión de Fosfolípidos</a:t>
            </a:r>
            <a:endParaRPr lang="es-ES_tradnl" altLang="es-AR" sz="3200" b="1" baseline="-25000" smtClean="0">
              <a:solidFill>
                <a:srgbClr val="C00000"/>
              </a:solidFill>
              <a:latin typeface="Arial" charset="0"/>
              <a:cs typeface="Arial" charset="0"/>
            </a:endParaRPr>
          </a:p>
        </p:txBody>
      </p:sp>
      <p:grpSp>
        <p:nvGrpSpPr>
          <p:cNvPr id="2" name="Grupo 11"/>
          <p:cNvGrpSpPr>
            <a:grpSpLocks/>
          </p:cNvGrpSpPr>
          <p:nvPr/>
        </p:nvGrpSpPr>
        <p:grpSpPr bwMode="auto">
          <a:xfrm>
            <a:off x="1403350" y="2852738"/>
            <a:ext cx="5400675" cy="2389187"/>
            <a:chOff x="385" y="1071"/>
            <a:chExt cx="3402" cy="1505"/>
          </a:xfrm>
        </p:grpSpPr>
        <p:pic>
          <p:nvPicPr>
            <p:cNvPr id="17419" name="Imagen 5" descr="fi19p5"/>
            <p:cNvPicPr>
              <a:picLocks noChangeAspect="1" noChangeArrowheads="1"/>
            </p:cNvPicPr>
            <p:nvPr/>
          </p:nvPicPr>
          <p:blipFill>
            <a:blip r:embed="rId2">
              <a:lum bright="-36000" contrast="4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770" t="76811" r="17635"/>
            <a:stretch>
              <a:fillRect/>
            </a:stretch>
          </p:blipFill>
          <p:spPr bwMode="auto">
            <a:xfrm>
              <a:off x="385" y="1071"/>
              <a:ext cx="3402" cy="15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20" name="Cuadro de texto 7"/>
            <p:cNvSpPr txBox="1">
              <a:spLocks noChangeArrowheads="1"/>
            </p:cNvSpPr>
            <p:nvPr/>
          </p:nvSpPr>
          <p:spPr bwMode="auto">
            <a:xfrm>
              <a:off x="975" y="2341"/>
              <a:ext cx="2087" cy="231"/>
            </a:xfrm>
            <a:prstGeom prst="rect">
              <a:avLst/>
            </a:pr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s-ES" altLang="es-AR" b="1"/>
                <a:t>Fosfatidilcolina (Lecitina)</a:t>
              </a:r>
            </a:p>
          </p:txBody>
        </p:sp>
      </p:grpSp>
      <p:sp>
        <p:nvSpPr>
          <p:cNvPr id="87055" name="Cuadro de texto 15"/>
          <p:cNvSpPr txBox="1">
            <a:spLocks noChangeArrowheads="1"/>
          </p:cNvSpPr>
          <p:nvPr/>
        </p:nvSpPr>
        <p:spPr bwMode="auto">
          <a:xfrm>
            <a:off x="4643438" y="2286000"/>
            <a:ext cx="1625600" cy="4619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s-ES_tradnl" altLang="es-AR" sz="2400" b="1" i="1">
                <a:latin typeface="Times New Roman" pitchFamily="18" charset="0"/>
              </a:rPr>
              <a:t>Esterasas</a:t>
            </a:r>
            <a:endParaRPr lang="es-ES_tradnl" altLang="es-AR" sz="2400" b="1" i="1" baseline="-25000">
              <a:latin typeface="Times New Roman" pitchFamily="18" charset="0"/>
            </a:endParaRPr>
          </a:p>
        </p:txBody>
      </p:sp>
      <p:sp>
        <p:nvSpPr>
          <p:cNvPr id="87054" name="Cuadro de texto 14"/>
          <p:cNvSpPr txBox="1">
            <a:spLocks noChangeArrowheads="1"/>
          </p:cNvSpPr>
          <p:nvPr/>
        </p:nvSpPr>
        <p:spPr bwMode="auto">
          <a:xfrm>
            <a:off x="3429000" y="6000750"/>
            <a:ext cx="1727200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s-ES_tradnl" altLang="es-AR" sz="2400" b="1" i="1">
                <a:latin typeface="Times New Roman" pitchFamily="18" charset="0"/>
              </a:rPr>
              <a:t>Fosfatasas</a:t>
            </a:r>
            <a:endParaRPr lang="es-ES_tradnl" altLang="es-AR" sz="2400" b="1" i="1" baseline="-25000">
              <a:latin typeface="Times New Roman" pitchFamily="18" charset="0"/>
            </a:endParaRPr>
          </a:p>
        </p:txBody>
      </p:sp>
      <p:grpSp>
        <p:nvGrpSpPr>
          <p:cNvPr id="3" name="Grupo 18"/>
          <p:cNvGrpSpPr>
            <a:grpSpLocks/>
          </p:cNvGrpSpPr>
          <p:nvPr/>
        </p:nvGrpSpPr>
        <p:grpSpPr bwMode="auto">
          <a:xfrm>
            <a:off x="2195513" y="1881188"/>
            <a:ext cx="2232025" cy="2087562"/>
            <a:chOff x="1383" y="1185"/>
            <a:chExt cx="1406" cy="1315"/>
          </a:xfrm>
        </p:grpSpPr>
        <p:sp>
          <p:nvSpPr>
            <p:cNvPr id="17417" name="Cuadro de texto 13"/>
            <p:cNvSpPr txBox="1">
              <a:spLocks noChangeArrowheads="1"/>
            </p:cNvSpPr>
            <p:nvPr/>
          </p:nvSpPr>
          <p:spPr bwMode="auto">
            <a:xfrm>
              <a:off x="1383" y="1185"/>
              <a:ext cx="1406" cy="29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s-ES_tradnl" altLang="es-AR" sz="2400" b="1" i="1">
                  <a:latin typeface="Times New Roman" pitchFamily="18" charset="0"/>
                </a:rPr>
                <a:t>Fosfolipasa A</a:t>
              </a:r>
              <a:r>
                <a:rPr lang="es-ES_tradnl" altLang="es-AR" sz="2400" b="1" i="1" baseline="-25000">
                  <a:latin typeface="Times New Roman" pitchFamily="18" charset="0"/>
                </a:rPr>
                <a:t>2</a:t>
              </a:r>
            </a:p>
          </p:txBody>
        </p:sp>
        <p:sp>
          <p:nvSpPr>
            <p:cNvPr id="17418" name="Forma libre 16"/>
            <p:cNvSpPr>
              <a:spLocks/>
            </p:cNvSpPr>
            <p:nvPr/>
          </p:nvSpPr>
          <p:spPr bwMode="auto">
            <a:xfrm>
              <a:off x="1564" y="1502"/>
              <a:ext cx="181" cy="998"/>
            </a:xfrm>
            <a:custGeom>
              <a:avLst/>
              <a:gdLst>
                <a:gd name="T0" fmla="*/ 1 w 306"/>
                <a:gd name="T1" fmla="*/ 0 h 1286"/>
                <a:gd name="T2" fmla="*/ 1 w 306"/>
                <a:gd name="T3" fmla="*/ 41 h 1286"/>
                <a:gd name="T4" fmla="*/ 1 w 306"/>
                <a:gd name="T5" fmla="*/ 58 h 1286"/>
                <a:gd name="T6" fmla="*/ 1 w 306"/>
                <a:gd name="T7" fmla="*/ 59 h 128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06"/>
                <a:gd name="T13" fmla="*/ 0 h 1286"/>
                <a:gd name="T14" fmla="*/ 306 w 306"/>
                <a:gd name="T15" fmla="*/ 1286 h 128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06" h="1286">
                  <a:moveTo>
                    <a:pt x="38" y="0"/>
                  </a:moveTo>
                  <a:cubicBezTo>
                    <a:pt x="19" y="329"/>
                    <a:pt x="0" y="658"/>
                    <a:pt x="38" y="862"/>
                  </a:cubicBezTo>
                  <a:cubicBezTo>
                    <a:pt x="76" y="1066"/>
                    <a:pt x="224" y="1164"/>
                    <a:pt x="265" y="1225"/>
                  </a:cubicBezTo>
                  <a:cubicBezTo>
                    <a:pt x="306" y="1286"/>
                    <a:pt x="281" y="1229"/>
                    <a:pt x="285" y="1230"/>
                  </a:cubicBezTo>
                </a:path>
              </a:pathLst>
            </a:custGeom>
            <a:noFill/>
            <a:ln w="31750">
              <a:solidFill>
                <a:schemeClr val="accent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s-ES" altLang="es-AR"/>
            </a:p>
          </p:txBody>
        </p:sp>
      </p:grpSp>
      <p:sp>
        <p:nvSpPr>
          <p:cNvPr id="17415" name="Forma libre 16"/>
          <p:cNvSpPr>
            <a:spLocks/>
          </p:cNvSpPr>
          <p:nvPr/>
        </p:nvSpPr>
        <p:spPr bwMode="auto">
          <a:xfrm rot="10517690" flipH="1">
            <a:off x="3494088" y="4368800"/>
            <a:ext cx="354012" cy="1584325"/>
          </a:xfrm>
          <a:custGeom>
            <a:avLst/>
            <a:gdLst>
              <a:gd name="T0" fmla="*/ 2147483647 w 306"/>
              <a:gd name="T1" fmla="*/ 0 h 1286"/>
              <a:gd name="T2" fmla="*/ 2147483647 w 306"/>
              <a:gd name="T3" fmla="*/ 2147483647 h 1286"/>
              <a:gd name="T4" fmla="*/ 2147483647 w 306"/>
              <a:gd name="T5" fmla="*/ 2147483647 h 1286"/>
              <a:gd name="T6" fmla="*/ 2147483647 w 306"/>
              <a:gd name="T7" fmla="*/ 2147483647 h 1286"/>
              <a:gd name="T8" fmla="*/ 0 60000 65536"/>
              <a:gd name="T9" fmla="*/ 0 60000 65536"/>
              <a:gd name="T10" fmla="*/ 0 60000 65536"/>
              <a:gd name="T11" fmla="*/ 0 60000 65536"/>
              <a:gd name="T12" fmla="*/ 0 w 306"/>
              <a:gd name="T13" fmla="*/ 0 h 1286"/>
              <a:gd name="T14" fmla="*/ 306 w 306"/>
              <a:gd name="T15" fmla="*/ 1286 h 128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06" h="1286">
                <a:moveTo>
                  <a:pt x="38" y="0"/>
                </a:moveTo>
                <a:cubicBezTo>
                  <a:pt x="19" y="329"/>
                  <a:pt x="0" y="658"/>
                  <a:pt x="38" y="862"/>
                </a:cubicBezTo>
                <a:cubicBezTo>
                  <a:pt x="76" y="1066"/>
                  <a:pt x="224" y="1164"/>
                  <a:pt x="265" y="1225"/>
                </a:cubicBezTo>
                <a:cubicBezTo>
                  <a:pt x="306" y="1286"/>
                  <a:pt x="281" y="1229"/>
                  <a:pt x="285" y="1230"/>
                </a:cubicBezTo>
              </a:path>
            </a:pathLst>
          </a:custGeom>
          <a:noFill/>
          <a:ln w="3175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s-ES" altLang="es-AR"/>
          </a:p>
        </p:txBody>
      </p:sp>
      <p:sp>
        <p:nvSpPr>
          <p:cNvPr id="17416" name="Forma libre 16"/>
          <p:cNvSpPr>
            <a:spLocks/>
          </p:cNvSpPr>
          <p:nvPr/>
        </p:nvSpPr>
        <p:spPr bwMode="auto">
          <a:xfrm flipH="1">
            <a:off x="4500563" y="2786063"/>
            <a:ext cx="500062" cy="1584325"/>
          </a:xfrm>
          <a:custGeom>
            <a:avLst/>
            <a:gdLst>
              <a:gd name="T0" fmla="*/ 2147483647 w 306"/>
              <a:gd name="T1" fmla="*/ 0 h 1286"/>
              <a:gd name="T2" fmla="*/ 2147483647 w 306"/>
              <a:gd name="T3" fmla="*/ 2147483647 h 1286"/>
              <a:gd name="T4" fmla="*/ 2147483647 w 306"/>
              <a:gd name="T5" fmla="*/ 2147483647 h 1286"/>
              <a:gd name="T6" fmla="*/ 2147483647 w 306"/>
              <a:gd name="T7" fmla="*/ 2147483647 h 1286"/>
              <a:gd name="T8" fmla="*/ 0 60000 65536"/>
              <a:gd name="T9" fmla="*/ 0 60000 65536"/>
              <a:gd name="T10" fmla="*/ 0 60000 65536"/>
              <a:gd name="T11" fmla="*/ 0 60000 65536"/>
              <a:gd name="T12" fmla="*/ 0 w 306"/>
              <a:gd name="T13" fmla="*/ 0 h 1286"/>
              <a:gd name="T14" fmla="*/ 306 w 306"/>
              <a:gd name="T15" fmla="*/ 1286 h 128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06" h="1286">
                <a:moveTo>
                  <a:pt x="38" y="0"/>
                </a:moveTo>
                <a:cubicBezTo>
                  <a:pt x="19" y="329"/>
                  <a:pt x="0" y="658"/>
                  <a:pt x="38" y="862"/>
                </a:cubicBezTo>
                <a:cubicBezTo>
                  <a:pt x="76" y="1066"/>
                  <a:pt x="224" y="1164"/>
                  <a:pt x="265" y="1225"/>
                </a:cubicBezTo>
                <a:cubicBezTo>
                  <a:pt x="306" y="1286"/>
                  <a:pt x="281" y="1229"/>
                  <a:pt x="285" y="1230"/>
                </a:cubicBezTo>
              </a:path>
            </a:pathLst>
          </a:custGeom>
          <a:noFill/>
          <a:ln w="3175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s-ES" altLang="es-A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9" name="Text Box 5"/>
          <p:cNvSpPr txBox="1">
            <a:spLocks noChangeArrowheads="1"/>
          </p:cNvSpPr>
          <p:nvPr/>
        </p:nvSpPr>
        <p:spPr bwMode="auto">
          <a:xfrm>
            <a:off x="827088" y="260350"/>
            <a:ext cx="7489825" cy="820674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4800000" scaled="0"/>
          </a:gradFill>
          <a:ln w="9525">
            <a:noFill/>
            <a:miter lim="800000"/>
            <a:headEnd/>
            <a:tailEnd/>
          </a:ln>
          <a:effectLst>
            <a:glow rad="139700">
              <a:schemeClr val="accent3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defRPr/>
            </a:pPr>
            <a:r>
              <a:rPr lang="es-AR" sz="36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Absorción de Lípidos </a:t>
            </a:r>
          </a:p>
        </p:txBody>
      </p:sp>
      <p:sp>
        <p:nvSpPr>
          <p:cNvPr id="72710" name="Text Box 6" descr="20%"/>
          <p:cNvSpPr txBox="1">
            <a:spLocks noChangeArrowheads="1"/>
          </p:cNvSpPr>
          <p:nvPr/>
        </p:nvSpPr>
        <p:spPr bwMode="auto">
          <a:xfrm>
            <a:off x="755650" y="2492375"/>
            <a:ext cx="3455988" cy="1016000"/>
          </a:xfrm>
          <a:prstGeom prst="rect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4800000" scaled="0"/>
          </a:gradFill>
          <a:ln w="9525">
            <a:noFill/>
            <a:miter lim="800000"/>
            <a:headEnd/>
            <a:tailEnd/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_tradnl" dirty="0">
                <a:solidFill>
                  <a:schemeClr val="bg1"/>
                </a:solidFill>
              </a:rPr>
              <a:t>AC.GRASOS LIBRES</a:t>
            </a:r>
          </a:p>
          <a:p>
            <a:pPr>
              <a:spcBef>
                <a:spcPct val="50000"/>
              </a:spcBef>
              <a:defRPr/>
            </a:pPr>
            <a:r>
              <a:rPr lang="es-ES_tradnl" dirty="0">
                <a:solidFill>
                  <a:schemeClr val="bg1"/>
                </a:solidFill>
              </a:rPr>
              <a:t>MONOGLICERIDOS</a:t>
            </a:r>
          </a:p>
        </p:txBody>
      </p:sp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5472113" y="2286000"/>
            <a:ext cx="3529012" cy="1655763"/>
            <a:chOff x="3495" y="1389"/>
            <a:chExt cx="2223" cy="1043"/>
          </a:xfrm>
        </p:grpSpPr>
        <p:sp>
          <p:nvSpPr>
            <p:cNvPr id="18444" name="Oval 11"/>
            <p:cNvSpPr>
              <a:spLocks noChangeArrowheads="1"/>
            </p:cNvSpPr>
            <p:nvPr/>
          </p:nvSpPr>
          <p:spPr bwMode="auto">
            <a:xfrm>
              <a:off x="3495" y="1389"/>
              <a:ext cx="2223" cy="1043"/>
            </a:xfrm>
            <a:prstGeom prst="ellipse">
              <a:avLst/>
            </a:prstGeom>
            <a:solidFill>
              <a:srgbClr val="FFCAA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endParaRPr lang="es-ES_tradnl" altLang="es-AR"/>
            </a:p>
          </p:txBody>
        </p:sp>
        <p:sp>
          <p:nvSpPr>
            <p:cNvPr id="19469" name="Text Box 7"/>
            <p:cNvSpPr txBox="1">
              <a:spLocks noChangeArrowheads="1"/>
            </p:cNvSpPr>
            <p:nvPr/>
          </p:nvSpPr>
          <p:spPr bwMode="auto">
            <a:xfrm>
              <a:off x="3560" y="1525"/>
              <a:ext cx="2087" cy="6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s-ES_tradnl" dirty="0"/>
                <a:t>Atraviesan la membrana del </a:t>
              </a:r>
              <a:r>
                <a:rPr lang="es-ES_tradnl" dirty="0" err="1"/>
                <a:t>enterocito</a:t>
              </a:r>
              <a:r>
                <a:rPr lang="es-ES_tradnl" dirty="0"/>
                <a:t> por</a:t>
              </a:r>
            </a:p>
            <a:p>
              <a:pPr algn="ctr">
                <a:spcBef>
                  <a:spcPct val="50000"/>
                </a:spcBef>
                <a:defRPr/>
              </a:pPr>
              <a:r>
                <a:rPr lang="es-ES_tradnl" dirty="0"/>
                <a:t> </a:t>
              </a:r>
              <a:r>
                <a:rPr lang="es-ES_tradnl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difusión simple</a:t>
              </a:r>
            </a:p>
          </p:txBody>
        </p:sp>
      </p:grpSp>
      <p:sp>
        <p:nvSpPr>
          <p:cNvPr id="72712" name="Text Box 8"/>
          <p:cNvSpPr txBox="1">
            <a:spLocks noChangeArrowheads="1"/>
          </p:cNvSpPr>
          <p:nvPr/>
        </p:nvSpPr>
        <p:spPr bwMode="auto">
          <a:xfrm>
            <a:off x="900113" y="1628775"/>
            <a:ext cx="6769100" cy="369332"/>
          </a:xfrm>
          <a:prstGeom prst="rect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_tradnl" dirty="0"/>
              <a:t>EN </a:t>
            </a:r>
            <a:r>
              <a:rPr lang="es-ES_tradnl" b="1" dirty="0">
                <a:solidFill>
                  <a:srgbClr val="C00000"/>
                </a:solidFill>
              </a:rPr>
              <a:t>YEYUNO</a:t>
            </a:r>
            <a:r>
              <a:rPr lang="es-ES_tradnl" dirty="0"/>
              <a:t> e </a:t>
            </a:r>
            <a:r>
              <a:rPr lang="es-ES_tradnl" b="1" dirty="0">
                <a:solidFill>
                  <a:srgbClr val="C00000"/>
                </a:solidFill>
              </a:rPr>
              <a:t>ILEON</a:t>
            </a:r>
            <a:r>
              <a:rPr lang="es-ES_tradnl" dirty="0"/>
              <a:t> POR DIFUSION PASIVA</a:t>
            </a:r>
          </a:p>
        </p:txBody>
      </p:sp>
      <p:sp>
        <p:nvSpPr>
          <p:cNvPr id="72713" name="Text Box 9" descr="20%"/>
          <p:cNvSpPr txBox="1">
            <a:spLocks noChangeArrowheads="1"/>
          </p:cNvSpPr>
          <p:nvPr/>
        </p:nvSpPr>
        <p:spPr bwMode="auto">
          <a:xfrm>
            <a:off x="642938" y="5572125"/>
            <a:ext cx="5975350" cy="457200"/>
          </a:xfrm>
          <a:prstGeom prst="rect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4800000" scaled="0"/>
          </a:gradFill>
          <a:ln w="9525">
            <a:noFill/>
            <a:miter lim="800000"/>
            <a:headEnd/>
            <a:tailEnd/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_tradnl" dirty="0" err="1">
                <a:solidFill>
                  <a:schemeClr val="bg1"/>
                </a:solidFill>
              </a:rPr>
              <a:t>Ac.Grasos</a:t>
            </a:r>
            <a:r>
              <a:rPr lang="es-ES_tradnl" dirty="0">
                <a:solidFill>
                  <a:schemeClr val="bg1"/>
                </a:solidFill>
              </a:rPr>
              <a:t> de </a:t>
            </a:r>
            <a:r>
              <a:rPr lang="es-ES_tradnl" dirty="0" err="1">
                <a:solidFill>
                  <a:schemeClr val="bg1"/>
                </a:solidFill>
              </a:rPr>
              <a:t>C.larga</a:t>
            </a:r>
            <a:r>
              <a:rPr lang="es-ES_tradnl" dirty="0">
                <a:solidFill>
                  <a:schemeClr val="bg1"/>
                </a:solidFill>
              </a:rPr>
              <a:t>: Sistema de transporte</a:t>
            </a:r>
          </a:p>
        </p:txBody>
      </p:sp>
      <p:sp>
        <p:nvSpPr>
          <p:cNvPr id="72714" name="Text Box 10" descr="20%"/>
          <p:cNvSpPr txBox="1">
            <a:spLocks noChangeArrowheads="1"/>
          </p:cNvSpPr>
          <p:nvPr/>
        </p:nvSpPr>
        <p:spPr bwMode="auto">
          <a:xfrm>
            <a:off x="714375" y="3786188"/>
            <a:ext cx="5040313" cy="1016000"/>
          </a:xfrm>
          <a:prstGeom prst="rect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4800000" scaled="0"/>
          </a:gradFill>
          <a:ln w="9525">
            <a:noFill/>
            <a:miter lim="800000"/>
            <a:headEnd/>
            <a:tailEnd/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_tradnl" u="sng">
                <a:solidFill>
                  <a:schemeClr val="bg1"/>
                </a:solidFill>
              </a:rPr>
              <a:t>MICELAS</a:t>
            </a:r>
            <a:r>
              <a:rPr lang="es-ES_tradnl">
                <a:solidFill>
                  <a:schemeClr val="bg1"/>
                </a:solidFill>
              </a:rPr>
              <a:t>: Monoglic., AG cad.larga, </a:t>
            </a:r>
          </a:p>
          <a:p>
            <a:pPr>
              <a:spcBef>
                <a:spcPct val="50000"/>
              </a:spcBef>
              <a:defRPr/>
            </a:pPr>
            <a:r>
              <a:rPr lang="es-ES_tradnl">
                <a:solidFill>
                  <a:schemeClr val="bg1"/>
                </a:solidFill>
              </a:rPr>
              <a:t>                   Colesterol, Vit.liposolubles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2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72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72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72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727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10" grpId="0" animBg="1"/>
      <p:bldP spid="72713" grpId="0" animBg="1"/>
      <p:bldP spid="7271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salud.discapnet.es/Castellano/Salud/Discapacidades/Condiciones%20Discapacitantes/Ostomizados/Documents/095d7944a73443ba92e8ff6e6e9036fbclipimage0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500063"/>
            <a:ext cx="5072063" cy="5999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2 CuadroTexto"/>
          <p:cNvSpPr txBox="1">
            <a:spLocks noChangeArrowheads="1"/>
          </p:cNvSpPr>
          <p:nvPr/>
        </p:nvSpPr>
        <p:spPr bwMode="auto">
          <a:xfrm>
            <a:off x="6572250" y="1785938"/>
            <a:ext cx="167005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s-AR" sz="2000" b="1">
                <a:solidFill>
                  <a:srgbClr val="C00000"/>
                </a:solidFill>
                <a:latin typeface="Comic Sans MS" pitchFamily="66" charset="0"/>
              </a:rPr>
              <a:t>Repasemos…</a:t>
            </a:r>
          </a:p>
          <a:p>
            <a:pPr eaLnBrk="1" hangingPunct="1"/>
            <a:endParaRPr lang="es-ES_tradnl" altLang="es-AR" sz="2000" b="1">
              <a:solidFill>
                <a:srgbClr val="C00000"/>
              </a:solidFill>
              <a:latin typeface="Comic Sans MS" pitchFamily="66" charset="0"/>
            </a:endParaRPr>
          </a:p>
          <a:p>
            <a:pPr eaLnBrk="1" hangingPunct="1"/>
            <a:r>
              <a:rPr lang="es-ES_tradnl" altLang="es-AR" sz="2000" b="1">
                <a:solidFill>
                  <a:srgbClr val="C00000"/>
                </a:solidFill>
                <a:latin typeface="Comic Sans MS" pitchFamily="66" charset="0"/>
              </a:rPr>
              <a:t>YEYUNO</a:t>
            </a:r>
          </a:p>
          <a:p>
            <a:pPr eaLnBrk="1" hangingPunct="1"/>
            <a:r>
              <a:rPr lang="es-ES_tradnl" altLang="es-AR" sz="2000" b="1">
                <a:solidFill>
                  <a:srgbClr val="C00000"/>
                </a:solidFill>
                <a:latin typeface="Comic Sans MS" pitchFamily="66" charset="0"/>
              </a:rPr>
              <a:t>ILEON</a:t>
            </a:r>
            <a:endParaRPr lang="es-AR" altLang="es-AR" sz="2000" b="1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4" name="3 Elipse"/>
          <p:cNvSpPr/>
          <p:nvPr/>
        </p:nvSpPr>
        <p:spPr>
          <a:xfrm>
            <a:off x="3929063" y="4857750"/>
            <a:ext cx="1143000" cy="50006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sp>
        <p:nvSpPr>
          <p:cNvPr id="5" name="4 Elipse"/>
          <p:cNvSpPr/>
          <p:nvPr/>
        </p:nvSpPr>
        <p:spPr>
          <a:xfrm>
            <a:off x="2071688" y="5572125"/>
            <a:ext cx="714375" cy="42862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16"/>
          <p:cNvGrpSpPr>
            <a:grpSpLocks/>
          </p:cNvGrpSpPr>
          <p:nvPr/>
        </p:nvGrpSpPr>
        <p:grpSpPr bwMode="auto">
          <a:xfrm>
            <a:off x="428625" y="214313"/>
            <a:ext cx="8069263" cy="6618287"/>
            <a:chOff x="385" y="323"/>
            <a:chExt cx="4968" cy="3981"/>
          </a:xfrm>
        </p:grpSpPr>
        <p:pic>
          <p:nvPicPr>
            <p:cNvPr id="3079" name="Picture 4"/>
            <p:cNvPicPr>
              <a:picLocks noChangeAspect="1" noChangeArrowheads="1"/>
            </p:cNvPicPr>
            <p:nvPr/>
          </p:nvPicPr>
          <p:blipFill>
            <a:blip r:embed="rId2">
              <a:lum bright="-26000" contrast="1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5" y="323"/>
              <a:ext cx="4958" cy="3822"/>
            </a:xfrm>
            <a:prstGeom prst="rect">
              <a:avLst/>
            </a:prstGeom>
            <a:noFill/>
            <a:ln w="9525">
              <a:solidFill>
                <a:srgbClr val="00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7" name="Text Box 7"/>
            <p:cNvSpPr txBox="1">
              <a:spLocks noChangeArrowheads="1"/>
            </p:cNvSpPr>
            <p:nvPr/>
          </p:nvSpPr>
          <p:spPr bwMode="auto">
            <a:xfrm>
              <a:off x="499" y="323"/>
              <a:ext cx="464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b="1" kern="0" smtClean="0">
                  <a:solidFill>
                    <a:srgbClr val="0033CC"/>
                  </a:solidFill>
                </a:rPr>
                <a:t>DIGESTIÓN Y ABSORCIÓN DE LIPIDOS DE LA DIETA</a:t>
              </a:r>
            </a:p>
          </p:txBody>
        </p:sp>
        <p:sp>
          <p:nvSpPr>
            <p:cNvPr id="28" name="Text Box 8"/>
            <p:cNvSpPr txBox="1">
              <a:spLocks noChangeArrowheads="1"/>
            </p:cNvSpPr>
            <p:nvPr/>
          </p:nvSpPr>
          <p:spPr bwMode="auto">
            <a:xfrm>
              <a:off x="495" y="2387"/>
              <a:ext cx="1287" cy="5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marL="457200" indent="-457200"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sz="1200" b="1" kern="0" dirty="0" smtClean="0">
                  <a:solidFill>
                    <a:srgbClr val="000000"/>
                  </a:solidFill>
                </a:rPr>
                <a:t>1) Las sales biliares emulsionan las Grasas formando micelas.</a:t>
              </a:r>
            </a:p>
          </p:txBody>
        </p:sp>
        <p:sp>
          <p:nvSpPr>
            <p:cNvPr id="29" name="Text Box 9"/>
            <p:cNvSpPr txBox="1">
              <a:spLocks noChangeArrowheads="1"/>
            </p:cNvSpPr>
            <p:nvPr/>
          </p:nvSpPr>
          <p:spPr bwMode="auto">
            <a:xfrm>
              <a:off x="3356" y="3725"/>
              <a:ext cx="1633" cy="4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sz="1200" b="1" kern="0" dirty="0" smtClean="0">
                  <a:solidFill>
                    <a:srgbClr val="000000"/>
                  </a:solidFill>
                </a:rPr>
                <a:t>4) Los TAG son incorporados con colesterol y Apolipoproteínas en los QUILOMICRONES.</a:t>
              </a:r>
            </a:p>
          </p:txBody>
        </p:sp>
        <p:sp>
          <p:nvSpPr>
            <p:cNvPr id="30" name="Text Box 10"/>
            <p:cNvSpPr txBox="1">
              <a:spLocks noChangeArrowheads="1"/>
            </p:cNvSpPr>
            <p:nvPr/>
          </p:nvSpPr>
          <p:spPr bwMode="auto">
            <a:xfrm>
              <a:off x="4218" y="2886"/>
              <a:ext cx="1134" cy="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sz="1200" b="1" kern="0" dirty="0" smtClean="0">
                  <a:solidFill>
                    <a:srgbClr val="000000"/>
                  </a:solidFill>
                </a:rPr>
                <a:t>5) Los QUILOMICRONES viajan por el Sistema Linfático y el Torrente sanguíneo hacia los Tejidos.</a:t>
              </a:r>
            </a:p>
          </p:txBody>
        </p:sp>
        <p:sp>
          <p:nvSpPr>
            <p:cNvPr id="31" name="Text Box 11"/>
            <p:cNvSpPr txBox="1">
              <a:spLocks noChangeArrowheads="1"/>
            </p:cNvSpPr>
            <p:nvPr/>
          </p:nvSpPr>
          <p:spPr bwMode="auto">
            <a:xfrm>
              <a:off x="4241" y="2115"/>
              <a:ext cx="1043" cy="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sz="1200" b="1" kern="0" dirty="0" smtClean="0">
                  <a:solidFill>
                    <a:srgbClr val="000000"/>
                  </a:solidFill>
                </a:rPr>
                <a:t>6) La Lipoproteínlipasa activada por </a:t>
              </a:r>
              <a:r>
                <a:rPr lang="es-ES" sz="1200" b="1" kern="0" dirty="0" err="1" smtClean="0">
                  <a:solidFill>
                    <a:srgbClr val="000000"/>
                  </a:solidFill>
                </a:rPr>
                <a:t>apo</a:t>
              </a:r>
              <a:r>
                <a:rPr lang="es-ES" sz="1200" b="1" kern="0" dirty="0" smtClean="0">
                  <a:solidFill>
                    <a:srgbClr val="000000"/>
                  </a:solidFill>
                </a:rPr>
                <a:t>-C en los capilares convierten los TAG en AG y Glicerol.</a:t>
              </a:r>
            </a:p>
          </p:txBody>
        </p:sp>
        <p:sp>
          <p:nvSpPr>
            <p:cNvPr id="32" name="Text Box 12"/>
            <p:cNvSpPr txBox="1">
              <a:spLocks noChangeArrowheads="1"/>
            </p:cNvSpPr>
            <p:nvPr/>
          </p:nvSpPr>
          <p:spPr bwMode="auto">
            <a:xfrm>
              <a:off x="4400" y="1570"/>
              <a:ext cx="953" cy="2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sz="1200" b="1" kern="0" smtClean="0">
                  <a:solidFill>
                    <a:srgbClr val="000000"/>
                  </a:solidFill>
                </a:rPr>
                <a:t>7) Los AG entran a la célula.</a:t>
              </a:r>
            </a:p>
          </p:txBody>
        </p:sp>
        <p:sp>
          <p:nvSpPr>
            <p:cNvPr id="33" name="Text Box 13"/>
            <p:cNvSpPr txBox="1">
              <a:spLocks noChangeArrowheads="1"/>
            </p:cNvSpPr>
            <p:nvPr/>
          </p:nvSpPr>
          <p:spPr bwMode="auto">
            <a:xfrm>
              <a:off x="3787" y="640"/>
              <a:ext cx="1447" cy="4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sz="1200" b="1" kern="0" dirty="0" smtClean="0">
                  <a:solidFill>
                    <a:srgbClr val="000000"/>
                  </a:solidFill>
                </a:rPr>
                <a:t>8) Los AG son Oxidados como combustible o re-esterificados para almacenamiento.</a:t>
              </a:r>
            </a:p>
          </p:txBody>
        </p:sp>
        <p:sp>
          <p:nvSpPr>
            <p:cNvPr id="34" name="Text Box 14"/>
            <p:cNvSpPr txBox="1">
              <a:spLocks noChangeArrowheads="1"/>
            </p:cNvSpPr>
            <p:nvPr/>
          </p:nvSpPr>
          <p:spPr bwMode="auto">
            <a:xfrm>
              <a:off x="521" y="2976"/>
              <a:ext cx="1202" cy="4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marL="457200" indent="-457200"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" sz="1200" b="1" kern="0" dirty="0" smtClean="0">
                  <a:solidFill>
                    <a:srgbClr val="000000"/>
                  </a:solidFill>
                </a:rPr>
                <a:t>2)  Lipasas intestinales degradan los Triglicéridos</a:t>
              </a:r>
            </a:p>
          </p:txBody>
        </p:sp>
        <p:sp>
          <p:nvSpPr>
            <p:cNvPr id="35" name="Text Box 15"/>
            <p:cNvSpPr txBox="1">
              <a:spLocks noChangeArrowheads="1"/>
            </p:cNvSpPr>
            <p:nvPr/>
          </p:nvSpPr>
          <p:spPr bwMode="auto">
            <a:xfrm>
              <a:off x="521" y="3498"/>
              <a:ext cx="1497" cy="8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marL="457200" indent="-457200"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" sz="1200" b="1" kern="0" dirty="0" smtClean="0">
                  <a:solidFill>
                    <a:srgbClr val="000000"/>
                  </a:solidFill>
                </a:rPr>
                <a:t>3) Los Ácidos Grasos y otros productos de la digestión son tomados por la mucosa intestinal y convertidos en TAG.</a:t>
              </a:r>
            </a:p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endParaRPr lang="es-ES" sz="1200" b="1" kern="0" dirty="0" smtClean="0">
                <a:solidFill>
                  <a:srgbClr val="000000"/>
                </a:solidFill>
              </a:endParaRPr>
            </a:p>
          </p:txBody>
        </p:sp>
      </p:grpSp>
      <p:sp>
        <p:nvSpPr>
          <p:cNvPr id="16" name="15 Elipse"/>
          <p:cNvSpPr/>
          <p:nvPr/>
        </p:nvSpPr>
        <p:spPr>
          <a:xfrm>
            <a:off x="71438" y="71438"/>
            <a:ext cx="4143375" cy="5500687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sp>
        <p:nvSpPr>
          <p:cNvPr id="17" name="16 CuadroTexto"/>
          <p:cNvSpPr txBox="1">
            <a:spLocks noChangeArrowheads="1"/>
          </p:cNvSpPr>
          <p:nvPr/>
        </p:nvSpPr>
        <p:spPr bwMode="auto">
          <a:xfrm>
            <a:off x="1885950" y="642938"/>
            <a:ext cx="16859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AR" sz="1400" b="1">
                <a:latin typeface="Arial" charset="0"/>
              </a:rPr>
              <a:t>Grasas ingeridas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AR" sz="1400" b="1">
                <a:latin typeface="Arial" charset="0"/>
              </a:rPr>
              <a:t>con la dieta</a:t>
            </a:r>
            <a:endParaRPr lang="es-AR" altLang="es-AR" sz="1400" b="1">
              <a:latin typeface="Arial" charset="0"/>
            </a:endParaRPr>
          </a:p>
        </p:txBody>
      </p:sp>
      <p:sp>
        <p:nvSpPr>
          <p:cNvPr id="18" name="17 CuadroTexto"/>
          <p:cNvSpPr txBox="1">
            <a:spLocks noChangeArrowheads="1"/>
          </p:cNvSpPr>
          <p:nvPr/>
        </p:nvSpPr>
        <p:spPr bwMode="auto">
          <a:xfrm>
            <a:off x="571500" y="1214438"/>
            <a:ext cx="16240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AR" sz="1800" b="1">
                <a:solidFill>
                  <a:srgbClr val="FF0000"/>
                </a:solidFill>
                <a:latin typeface="Comic Sans MS" pitchFamily="66" charset="0"/>
              </a:rPr>
              <a:t>Repasemos….</a:t>
            </a:r>
            <a:endParaRPr lang="es-AR" altLang="es-AR" sz="1800" b="1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0" name="39 Elipse"/>
          <p:cNvSpPr/>
          <p:nvPr/>
        </p:nvSpPr>
        <p:spPr>
          <a:xfrm rot="5618426">
            <a:off x="2070101" y="3492500"/>
            <a:ext cx="1928812" cy="4802187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133182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6" grpId="1" animBg="1"/>
      <p:bldP spid="17" grpId="0"/>
      <p:bldP spid="18" grpId="0"/>
      <p:bldP spid="4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285750" y="1143000"/>
            <a:ext cx="8286750" cy="1692275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</p:spPr>
        <p:txBody>
          <a:bodyPr>
            <a:spAutoFit/>
          </a:bodyPr>
          <a:lstStyle/>
          <a:p>
            <a:pPr algn="ctr">
              <a:defRPr/>
            </a:pPr>
            <a:r>
              <a:rPr lang="es-AR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LÍPIDOS</a:t>
            </a:r>
            <a:r>
              <a:rPr lang="es-AR" sz="20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</a:p>
          <a:p>
            <a:pPr>
              <a:defRPr/>
            </a:pPr>
            <a:r>
              <a:rPr lang="es-ES_tradnl" sz="2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Características comunes:</a:t>
            </a:r>
            <a:endParaRPr lang="es-AR" sz="20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es-AR" sz="2000" dirty="0"/>
              <a:t>Insolubles en agua, 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s-ES_tradnl" sz="2000" dirty="0"/>
              <a:t>No forman estructuras poliméricas (como los polisacáridos </a:t>
            </a:r>
            <a:r>
              <a:rPr lang="es-ES_tradnl" sz="2000" dirty="0" err="1"/>
              <a:t>polipéptidos</a:t>
            </a:r>
            <a:r>
              <a:rPr lang="es-ES_tradnl" sz="2000" dirty="0"/>
              <a:t>)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357188" y="3000375"/>
            <a:ext cx="8286750" cy="2246313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</p:spPr>
        <p:txBody>
          <a:bodyPr>
            <a:spAutoFit/>
          </a:bodyPr>
          <a:lstStyle/>
          <a:p>
            <a:pPr>
              <a:defRPr/>
            </a:pPr>
            <a:r>
              <a:rPr lang="es-AR" sz="2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Comprenden</a:t>
            </a:r>
            <a:r>
              <a:rPr lang="es-AR" sz="2000" b="1" i="1" dirty="0"/>
              <a:t>:</a:t>
            </a:r>
            <a:r>
              <a:rPr lang="es-AR" sz="2000" dirty="0"/>
              <a:t> una amplia variedad de sustancias químicas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es-AR" sz="2000" b="1" dirty="0"/>
              <a:t>Triglicéridos (TG) o grasas neutras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es-AR" sz="2000" b="1" dirty="0"/>
              <a:t>Ácidos grasos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es-AR" sz="2000" b="1" dirty="0" err="1"/>
              <a:t>Fosfolípidos</a:t>
            </a:r>
            <a:endParaRPr lang="es-AR" sz="2000" b="1" dirty="0"/>
          </a:p>
          <a:p>
            <a:pPr>
              <a:buFont typeface="Wingdings" pitchFamily="2" charset="2"/>
              <a:buChar char="ü"/>
              <a:defRPr/>
            </a:pPr>
            <a:r>
              <a:rPr lang="es-AR" sz="2000" b="1" dirty="0" err="1"/>
              <a:t>Glucolípidos</a:t>
            </a:r>
            <a:endParaRPr lang="es-AR" sz="2000" b="1" dirty="0"/>
          </a:p>
          <a:p>
            <a:pPr>
              <a:buFont typeface="Wingdings" pitchFamily="2" charset="2"/>
              <a:buChar char="ü"/>
              <a:defRPr/>
            </a:pPr>
            <a:r>
              <a:rPr lang="es-AR" sz="2000" b="1" dirty="0"/>
              <a:t>Colesterol, etc. </a:t>
            </a:r>
          </a:p>
          <a:p>
            <a:pPr>
              <a:defRPr/>
            </a:pPr>
            <a:endParaRPr lang="es-AR" sz="2000" dirty="0"/>
          </a:p>
        </p:txBody>
      </p:sp>
      <p:sp>
        <p:nvSpPr>
          <p:cNvPr id="5" name="4 CuadroTexto"/>
          <p:cNvSpPr txBox="1"/>
          <p:nvPr/>
        </p:nvSpPr>
        <p:spPr>
          <a:xfrm>
            <a:off x="428625" y="5357813"/>
            <a:ext cx="8143875" cy="1323975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</p:spPr>
        <p:txBody>
          <a:bodyPr>
            <a:spAutoFit/>
          </a:bodyPr>
          <a:lstStyle/>
          <a:p>
            <a:pPr>
              <a:defRPr/>
            </a:pPr>
            <a:r>
              <a:rPr lang="es-AR" sz="2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Constituyen: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es-AR" sz="2000" dirty="0"/>
              <a:t>más del 10 % del peso corporal de un individuo adulto  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es-AR" sz="2000" dirty="0"/>
              <a:t>aproximadamente el 40 % de las calorías de la alimentación diaria</a:t>
            </a:r>
          </a:p>
          <a:p>
            <a:pPr>
              <a:defRPr/>
            </a:pPr>
            <a:r>
              <a:rPr lang="es-ES_tradnl" sz="2000" dirty="0"/>
              <a:t>	</a:t>
            </a:r>
            <a:r>
              <a:rPr lang="es-ES_tradnl" dirty="0"/>
              <a:t>(se recomienda no más del 30%)</a:t>
            </a:r>
            <a:endParaRPr lang="es-AR" dirty="0"/>
          </a:p>
        </p:txBody>
      </p:sp>
      <p:sp>
        <p:nvSpPr>
          <p:cNvPr id="6" name="5 CuadroTexto"/>
          <p:cNvSpPr txBox="1"/>
          <p:nvPr/>
        </p:nvSpPr>
        <p:spPr>
          <a:xfrm>
            <a:off x="0" y="214313"/>
            <a:ext cx="9144000" cy="830262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txBody>
          <a:bodyPr>
            <a:spAutoFit/>
          </a:bodyPr>
          <a:lstStyle/>
          <a:p>
            <a:pPr algn="ctr">
              <a:defRPr/>
            </a:pPr>
            <a:r>
              <a:rPr lang="es-AR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METABOLISMO  LIPÍDICO</a:t>
            </a:r>
          </a:p>
          <a:p>
            <a:pPr algn="ctr">
              <a:defRPr/>
            </a:pPr>
            <a:endParaRPr lang="es-AR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63"/>
          <p:cNvGrpSpPr>
            <a:grpSpLocks/>
          </p:cNvGrpSpPr>
          <p:nvPr/>
        </p:nvGrpSpPr>
        <p:grpSpPr bwMode="auto">
          <a:xfrm>
            <a:off x="1943100" y="2420938"/>
            <a:ext cx="4033838" cy="3030537"/>
            <a:chOff x="1292" y="1525"/>
            <a:chExt cx="2541" cy="1909"/>
          </a:xfrm>
        </p:grpSpPr>
        <p:grpSp>
          <p:nvGrpSpPr>
            <p:cNvPr id="20525" name="Grupo 20"/>
            <p:cNvGrpSpPr>
              <a:grpSpLocks/>
            </p:cNvGrpSpPr>
            <p:nvPr/>
          </p:nvGrpSpPr>
          <p:grpSpPr bwMode="auto">
            <a:xfrm>
              <a:off x="1292" y="1525"/>
              <a:ext cx="2273" cy="1852"/>
              <a:chOff x="1292" y="1797"/>
              <a:chExt cx="2132" cy="1588"/>
            </a:xfrm>
          </p:grpSpPr>
          <p:sp>
            <p:nvSpPr>
              <p:cNvPr id="20527" name="Rectángulo 17"/>
              <p:cNvSpPr>
                <a:spLocks noChangeArrowheads="1"/>
              </p:cNvSpPr>
              <p:nvPr/>
            </p:nvSpPr>
            <p:spPr bwMode="auto">
              <a:xfrm>
                <a:off x="1292" y="1797"/>
                <a:ext cx="2042" cy="158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endParaRPr lang="es-ES_tradnl" altLang="es-AR"/>
              </a:p>
            </p:txBody>
          </p:sp>
          <p:sp>
            <p:nvSpPr>
              <p:cNvPr id="20528" name="Rectángulo 19"/>
              <p:cNvSpPr>
                <a:spLocks noChangeArrowheads="1"/>
              </p:cNvSpPr>
              <p:nvPr/>
            </p:nvSpPr>
            <p:spPr bwMode="auto">
              <a:xfrm>
                <a:off x="3243" y="1797"/>
                <a:ext cx="181" cy="158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endParaRPr lang="es-ES_tradnl" altLang="es-AR"/>
              </a:p>
            </p:txBody>
          </p:sp>
        </p:grpSp>
        <p:sp>
          <p:nvSpPr>
            <p:cNvPr id="20526" name="Forma libre 18"/>
            <p:cNvSpPr>
              <a:spLocks/>
            </p:cNvSpPr>
            <p:nvPr/>
          </p:nvSpPr>
          <p:spPr bwMode="auto">
            <a:xfrm rot="197315">
              <a:off x="3324" y="1525"/>
              <a:ext cx="509" cy="1909"/>
            </a:xfrm>
            <a:custGeom>
              <a:avLst/>
              <a:gdLst>
                <a:gd name="T0" fmla="*/ 0 w 477"/>
                <a:gd name="T1" fmla="*/ 26 h 1637"/>
                <a:gd name="T2" fmla="*/ 541 w 477"/>
                <a:gd name="T3" fmla="*/ 77 h 1637"/>
                <a:gd name="T4" fmla="*/ 457 w 477"/>
                <a:gd name="T5" fmla="*/ 369 h 1637"/>
                <a:gd name="T6" fmla="*/ 140 w 477"/>
                <a:gd name="T7" fmla="*/ 489 h 1637"/>
                <a:gd name="T8" fmla="*/ 159 w 477"/>
                <a:gd name="T9" fmla="*/ 1130 h 1637"/>
                <a:gd name="T10" fmla="*/ 558 w 477"/>
                <a:gd name="T11" fmla="*/ 1064 h 1637"/>
                <a:gd name="T12" fmla="*/ 541 w 477"/>
                <a:gd name="T13" fmla="*/ 1241 h 1637"/>
                <a:gd name="T14" fmla="*/ 180 w 477"/>
                <a:gd name="T15" fmla="*/ 1410 h 1637"/>
                <a:gd name="T16" fmla="*/ 420 w 477"/>
                <a:gd name="T17" fmla="*/ 1757 h 1637"/>
                <a:gd name="T18" fmla="*/ 578 w 477"/>
                <a:gd name="T19" fmla="*/ 1872 h 1637"/>
                <a:gd name="T20" fmla="*/ 180 w 477"/>
                <a:gd name="T21" fmla="*/ 2281 h 1637"/>
                <a:gd name="T22" fmla="*/ 578 w 477"/>
                <a:gd name="T23" fmla="*/ 2624 h 1637"/>
                <a:gd name="T24" fmla="*/ 678 w 477"/>
                <a:gd name="T25" fmla="*/ 2970 h 1637"/>
                <a:gd name="T26" fmla="*/ 558 w 477"/>
                <a:gd name="T27" fmla="*/ 2859 h 1637"/>
                <a:gd name="T28" fmla="*/ 202 w 477"/>
                <a:gd name="T29" fmla="*/ 3203 h 1637"/>
                <a:gd name="T30" fmla="*/ 678 w 477"/>
                <a:gd name="T31" fmla="*/ 3495 h 1637"/>
                <a:gd name="T32" fmla="*/ 259 w 477"/>
                <a:gd name="T33" fmla="*/ 3844 h 1637"/>
                <a:gd name="T34" fmla="*/ 541 w 477"/>
                <a:gd name="T35" fmla="*/ 4241 h 1637"/>
                <a:gd name="T36" fmla="*/ 678 w 477"/>
                <a:gd name="T37" fmla="*/ 4534 h 1637"/>
                <a:gd name="T38" fmla="*/ 498 w 477"/>
                <a:gd name="T39" fmla="*/ 4708 h 1637"/>
                <a:gd name="T40" fmla="*/ 259 w 477"/>
                <a:gd name="T41" fmla="*/ 4878 h 1637"/>
                <a:gd name="T42" fmla="*/ 558 w 477"/>
                <a:gd name="T43" fmla="*/ 5060 h 1637"/>
                <a:gd name="T44" fmla="*/ 618 w 477"/>
                <a:gd name="T45" fmla="*/ 5518 h 1637"/>
                <a:gd name="T46" fmla="*/ 318 w 477"/>
                <a:gd name="T47" fmla="*/ 5811 h 1637"/>
                <a:gd name="T48" fmla="*/ 259 w 477"/>
                <a:gd name="T49" fmla="*/ 5863 h 1637"/>
                <a:gd name="T50" fmla="*/ 339 w 477"/>
                <a:gd name="T51" fmla="*/ 6098 h 1637"/>
                <a:gd name="T52" fmla="*/ 541 w 477"/>
                <a:gd name="T53" fmla="*/ 6160 h 1637"/>
                <a:gd name="T54" fmla="*/ 678 w 477"/>
                <a:gd name="T55" fmla="*/ 6098 h 1637"/>
                <a:gd name="T56" fmla="*/ 378 w 477"/>
                <a:gd name="T57" fmla="*/ 6793 h 1637"/>
                <a:gd name="T58" fmla="*/ 719 w 477"/>
                <a:gd name="T59" fmla="*/ 7080 h 1637"/>
                <a:gd name="T60" fmla="*/ 778 w 477"/>
                <a:gd name="T61" fmla="*/ 7130 h 1637"/>
                <a:gd name="T62" fmla="*/ 719 w 477"/>
                <a:gd name="T63" fmla="*/ 7424 h 1637"/>
                <a:gd name="T64" fmla="*/ 298 w 477"/>
                <a:gd name="T65" fmla="*/ 7371 h 1637"/>
                <a:gd name="T66" fmla="*/ 902 w 477"/>
                <a:gd name="T67" fmla="*/ 7835 h 1637"/>
                <a:gd name="T68" fmla="*/ 578 w 477"/>
                <a:gd name="T69" fmla="*/ 7945 h 1637"/>
                <a:gd name="T70" fmla="*/ 339 w 477"/>
                <a:gd name="T71" fmla="*/ 7945 h 1637"/>
                <a:gd name="T72" fmla="*/ 420 w 477"/>
                <a:gd name="T73" fmla="*/ 8293 h 1637"/>
                <a:gd name="T74" fmla="*/ 798 w 477"/>
                <a:gd name="T75" fmla="*/ 8350 h 1637"/>
                <a:gd name="T76" fmla="*/ 678 w 477"/>
                <a:gd name="T77" fmla="*/ 8752 h 1637"/>
                <a:gd name="T78" fmla="*/ 457 w 477"/>
                <a:gd name="T79" fmla="*/ 8526 h 1637"/>
                <a:gd name="T80" fmla="*/ 339 w 477"/>
                <a:gd name="T81" fmla="*/ 8815 h 1637"/>
                <a:gd name="T82" fmla="*/ 877 w 477"/>
                <a:gd name="T83" fmla="*/ 8984 h 1637"/>
                <a:gd name="T84" fmla="*/ 736 w 477"/>
                <a:gd name="T85" fmla="*/ 9395 h 1637"/>
                <a:gd name="T86" fmla="*/ 420 w 477"/>
                <a:gd name="T87" fmla="*/ 9335 h 1637"/>
                <a:gd name="T88" fmla="*/ 938 w 477"/>
                <a:gd name="T89" fmla="*/ 9742 h 1637"/>
                <a:gd name="T90" fmla="*/ 954 w 477"/>
                <a:gd name="T91" fmla="*/ 9966 h 1637"/>
                <a:gd name="T92" fmla="*/ 420 w 477"/>
                <a:gd name="T93" fmla="*/ 10031 h 1637"/>
                <a:gd name="T94" fmla="*/ 541 w 477"/>
                <a:gd name="T95" fmla="*/ 10205 h 1637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477"/>
                <a:gd name="T145" fmla="*/ 0 h 1637"/>
                <a:gd name="T146" fmla="*/ 477 w 477"/>
                <a:gd name="T147" fmla="*/ 1637 h 1637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477" h="1637">
                  <a:moveTo>
                    <a:pt x="0" y="4"/>
                  </a:moveTo>
                  <a:cubicBezTo>
                    <a:pt x="82" y="7"/>
                    <a:pt x="166" y="0"/>
                    <a:pt x="247" y="13"/>
                  </a:cubicBezTo>
                  <a:cubicBezTo>
                    <a:pt x="266" y="16"/>
                    <a:pt x="201" y="40"/>
                    <a:pt x="210" y="59"/>
                  </a:cubicBezTo>
                  <a:cubicBezTo>
                    <a:pt x="168" y="84"/>
                    <a:pt x="113" y="73"/>
                    <a:pt x="64" y="77"/>
                  </a:cubicBezTo>
                  <a:cubicBezTo>
                    <a:pt x="19" y="122"/>
                    <a:pt x="32" y="136"/>
                    <a:pt x="73" y="178"/>
                  </a:cubicBezTo>
                  <a:cubicBezTo>
                    <a:pt x="154" y="160"/>
                    <a:pt x="154" y="160"/>
                    <a:pt x="256" y="168"/>
                  </a:cubicBezTo>
                  <a:cubicBezTo>
                    <a:pt x="253" y="177"/>
                    <a:pt x="255" y="190"/>
                    <a:pt x="247" y="196"/>
                  </a:cubicBezTo>
                  <a:cubicBezTo>
                    <a:pt x="212" y="221"/>
                    <a:pt x="106" y="221"/>
                    <a:pt x="82" y="223"/>
                  </a:cubicBezTo>
                  <a:cubicBezTo>
                    <a:pt x="100" y="305"/>
                    <a:pt x="75" y="260"/>
                    <a:pt x="192" y="278"/>
                  </a:cubicBezTo>
                  <a:cubicBezTo>
                    <a:pt x="217" y="282"/>
                    <a:pt x="265" y="296"/>
                    <a:pt x="265" y="296"/>
                  </a:cubicBezTo>
                  <a:cubicBezTo>
                    <a:pt x="202" y="392"/>
                    <a:pt x="251" y="350"/>
                    <a:pt x="82" y="360"/>
                  </a:cubicBezTo>
                  <a:cubicBezTo>
                    <a:pt x="117" y="457"/>
                    <a:pt x="176" y="393"/>
                    <a:pt x="265" y="415"/>
                  </a:cubicBezTo>
                  <a:cubicBezTo>
                    <a:pt x="274" y="421"/>
                    <a:pt x="309" y="459"/>
                    <a:pt x="311" y="470"/>
                  </a:cubicBezTo>
                  <a:cubicBezTo>
                    <a:pt x="313" y="481"/>
                    <a:pt x="267" y="450"/>
                    <a:pt x="256" y="452"/>
                  </a:cubicBezTo>
                  <a:cubicBezTo>
                    <a:pt x="190" y="463"/>
                    <a:pt x="159" y="504"/>
                    <a:pt x="92" y="507"/>
                  </a:cubicBezTo>
                  <a:cubicBezTo>
                    <a:pt x="119" y="588"/>
                    <a:pt x="237" y="537"/>
                    <a:pt x="311" y="552"/>
                  </a:cubicBezTo>
                  <a:cubicBezTo>
                    <a:pt x="290" y="636"/>
                    <a:pt x="210" y="602"/>
                    <a:pt x="119" y="607"/>
                  </a:cubicBezTo>
                  <a:cubicBezTo>
                    <a:pt x="105" y="634"/>
                    <a:pt x="215" y="653"/>
                    <a:pt x="247" y="671"/>
                  </a:cubicBezTo>
                  <a:cubicBezTo>
                    <a:pt x="279" y="689"/>
                    <a:pt x="314" y="705"/>
                    <a:pt x="311" y="717"/>
                  </a:cubicBezTo>
                  <a:cubicBezTo>
                    <a:pt x="308" y="733"/>
                    <a:pt x="261" y="735"/>
                    <a:pt x="229" y="744"/>
                  </a:cubicBezTo>
                  <a:cubicBezTo>
                    <a:pt x="197" y="753"/>
                    <a:pt x="115" y="763"/>
                    <a:pt x="119" y="772"/>
                  </a:cubicBezTo>
                  <a:cubicBezTo>
                    <a:pt x="91" y="856"/>
                    <a:pt x="203" y="794"/>
                    <a:pt x="256" y="799"/>
                  </a:cubicBezTo>
                  <a:cubicBezTo>
                    <a:pt x="302" y="814"/>
                    <a:pt x="300" y="830"/>
                    <a:pt x="284" y="872"/>
                  </a:cubicBezTo>
                  <a:cubicBezTo>
                    <a:pt x="241" y="869"/>
                    <a:pt x="189" y="918"/>
                    <a:pt x="146" y="918"/>
                  </a:cubicBezTo>
                  <a:cubicBezTo>
                    <a:pt x="137" y="918"/>
                    <a:pt x="123" y="918"/>
                    <a:pt x="119" y="927"/>
                  </a:cubicBezTo>
                  <a:cubicBezTo>
                    <a:pt x="106" y="954"/>
                    <a:pt x="144" y="962"/>
                    <a:pt x="156" y="964"/>
                  </a:cubicBezTo>
                  <a:cubicBezTo>
                    <a:pt x="186" y="969"/>
                    <a:pt x="217" y="969"/>
                    <a:pt x="247" y="973"/>
                  </a:cubicBezTo>
                  <a:cubicBezTo>
                    <a:pt x="284" y="978"/>
                    <a:pt x="311" y="964"/>
                    <a:pt x="311" y="964"/>
                  </a:cubicBezTo>
                  <a:cubicBezTo>
                    <a:pt x="248" y="1058"/>
                    <a:pt x="314" y="1062"/>
                    <a:pt x="174" y="1074"/>
                  </a:cubicBezTo>
                  <a:cubicBezTo>
                    <a:pt x="211" y="1130"/>
                    <a:pt x="257" y="1113"/>
                    <a:pt x="329" y="1119"/>
                  </a:cubicBezTo>
                  <a:cubicBezTo>
                    <a:pt x="338" y="1122"/>
                    <a:pt x="353" y="1119"/>
                    <a:pt x="357" y="1128"/>
                  </a:cubicBezTo>
                  <a:cubicBezTo>
                    <a:pt x="366" y="1145"/>
                    <a:pt x="337" y="1166"/>
                    <a:pt x="329" y="1174"/>
                  </a:cubicBezTo>
                  <a:cubicBezTo>
                    <a:pt x="254" y="1167"/>
                    <a:pt x="209" y="1155"/>
                    <a:pt x="137" y="1165"/>
                  </a:cubicBezTo>
                  <a:cubicBezTo>
                    <a:pt x="166" y="1313"/>
                    <a:pt x="304" y="1169"/>
                    <a:pt x="412" y="1238"/>
                  </a:cubicBezTo>
                  <a:cubicBezTo>
                    <a:pt x="365" y="1283"/>
                    <a:pt x="339" y="1263"/>
                    <a:pt x="265" y="1256"/>
                  </a:cubicBezTo>
                  <a:cubicBezTo>
                    <a:pt x="237" y="1250"/>
                    <a:pt x="182" y="1234"/>
                    <a:pt x="156" y="1256"/>
                  </a:cubicBezTo>
                  <a:cubicBezTo>
                    <a:pt x="133" y="1275"/>
                    <a:pt x="184" y="1310"/>
                    <a:pt x="192" y="1311"/>
                  </a:cubicBezTo>
                  <a:cubicBezTo>
                    <a:pt x="250" y="1319"/>
                    <a:pt x="308" y="1317"/>
                    <a:pt x="366" y="1320"/>
                  </a:cubicBezTo>
                  <a:cubicBezTo>
                    <a:pt x="356" y="1363"/>
                    <a:pt x="352" y="1370"/>
                    <a:pt x="311" y="1384"/>
                  </a:cubicBezTo>
                  <a:cubicBezTo>
                    <a:pt x="227" y="1363"/>
                    <a:pt x="259" y="1380"/>
                    <a:pt x="210" y="1348"/>
                  </a:cubicBezTo>
                  <a:cubicBezTo>
                    <a:pt x="169" y="1354"/>
                    <a:pt x="119" y="1339"/>
                    <a:pt x="156" y="1394"/>
                  </a:cubicBezTo>
                  <a:cubicBezTo>
                    <a:pt x="202" y="1462"/>
                    <a:pt x="320" y="1418"/>
                    <a:pt x="402" y="1421"/>
                  </a:cubicBezTo>
                  <a:cubicBezTo>
                    <a:pt x="391" y="1466"/>
                    <a:pt x="381" y="1471"/>
                    <a:pt x="338" y="1485"/>
                  </a:cubicBezTo>
                  <a:cubicBezTo>
                    <a:pt x="285" y="1478"/>
                    <a:pt x="243" y="1464"/>
                    <a:pt x="192" y="1476"/>
                  </a:cubicBezTo>
                  <a:cubicBezTo>
                    <a:pt x="217" y="1576"/>
                    <a:pt x="343" y="1536"/>
                    <a:pt x="430" y="1540"/>
                  </a:cubicBezTo>
                  <a:cubicBezTo>
                    <a:pt x="421" y="1549"/>
                    <a:pt x="477" y="1573"/>
                    <a:pt x="439" y="1576"/>
                  </a:cubicBezTo>
                  <a:cubicBezTo>
                    <a:pt x="357" y="1582"/>
                    <a:pt x="274" y="1583"/>
                    <a:pt x="192" y="1586"/>
                  </a:cubicBezTo>
                  <a:cubicBezTo>
                    <a:pt x="204" y="1605"/>
                    <a:pt x="223" y="1637"/>
                    <a:pt x="247" y="1613"/>
                  </a:cubicBezTo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s-ES" altLang="es-AR"/>
            </a:p>
          </p:txBody>
        </p:sp>
      </p:grpSp>
      <p:sp>
        <p:nvSpPr>
          <p:cNvPr id="88068" name="Rectángulo 4"/>
          <p:cNvSpPr>
            <a:spLocks noGrp="1" noChangeArrowheads="1"/>
          </p:cNvSpPr>
          <p:nvPr>
            <p:ph type="title" idx="4294967295"/>
          </p:nvPr>
        </p:nvSpPr>
        <p:spPr>
          <a:xfrm>
            <a:off x="684213" y="260350"/>
            <a:ext cx="7772400" cy="1143000"/>
          </a:xfr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6000000" scaled="0"/>
          </a:gradFill>
        </p:spPr>
        <p:txBody>
          <a:bodyPr/>
          <a:lstStyle/>
          <a:p>
            <a:pPr eaLnBrk="1" hangingPunct="1">
              <a:defRPr/>
            </a:pPr>
            <a:r>
              <a:rPr lang="es-ES_tradnl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Rounded MT Bold" pitchFamily="34" charset="0"/>
              </a:rPr>
              <a:t>Absorción de los productos de la digestión de Triglicéridos</a:t>
            </a:r>
          </a:p>
        </p:txBody>
      </p:sp>
      <p:grpSp>
        <p:nvGrpSpPr>
          <p:cNvPr id="4" name="Grupo 28"/>
          <p:cNvGrpSpPr>
            <a:grpSpLocks/>
          </p:cNvGrpSpPr>
          <p:nvPr/>
        </p:nvGrpSpPr>
        <p:grpSpPr bwMode="auto">
          <a:xfrm>
            <a:off x="2051050" y="5500688"/>
            <a:ext cx="3681413" cy="449262"/>
            <a:chOff x="1292" y="3465"/>
            <a:chExt cx="2319" cy="283"/>
          </a:xfrm>
        </p:grpSpPr>
        <p:grpSp>
          <p:nvGrpSpPr>
            <p:cNvPr id="20521" name="Grupo 26"/>
            <p:cNvGrpSpPr>
              <a:grpSpLocks/>
            </p:cNvGrpSpPr>
            <p:nvPr/>
          </p:nvGrpSpPr>
          <p:grpSpPr bwMode="auto">
            <a:xfrm>
              <a:off x="1292" y="3475"/>
              <a:ext cx="2132" cy="273"/>
              <a:chOff x="1292" y="3475"/>
              <a:chExt cx="2132" cy="273"/>
            </a:xfrm>
          </p:grpSpPr>
          <p:sp>
            <p:nvSpPr>
              <p:cNvPr id="20523" name="Línea 24"/>
              <p:cNvSpPr>
                <a:spLocks noChangeShapeType="1"/>
              </p:cNvSpPr>
              <p:nvPr/>
            </p:nvSpPr>
            <p:spPr bwMode="auto">
              <a:xfrm>
                <a:off x="1292" y="3475"/>
                <a:ext cx="0" cy="27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20524" name="Línea 25"/>
              <p:cNvSpPr>
                <a:spLocks noChangeShapeType="1"/>
              </p:cNvSpPr>
              <p:nvPr/>
            </p:nvSpPr>
            <p:spPr bwMode="auto">
              <a:xfrm>
                <a:off x="1292" y="3475"/>
                <a:ext cx="213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AR"/>
              </a:p>
            </p:txBody>
          </p:sp>
        </p:grpSp>
        <p:sp>
          <p:nvSpPr>
            <p:cNvPr id="20522" name="Forma libre 27"/>
            <p:cNvSpPr>
              <a:spLocks/>
            </p:cNvSpPr>
            <p:nvPr/>
          </p:nvSpPr>
          <p:spPr bwMode="auto">
            <a:xfrm>
              <a:off x="3346" y="3465"/>
              <a:ext cx="265" cy="238"/>
            </a:xfrm>
            <a:custGeom>
              <a:avLst/>
              <a:gdLst>
                <a:gd name="T0" fmla="*/ 28 w 265"/>
                <a:gd name="T1" fmla="*/ 0 h 238"/>
                <a:gd name="T2" fmla="*/ 192 w 265"/>
                <a:gd name="T3" fmla="*/ 9 h 238"/>
                <a:gd name="T4" fmla="*/ 211 w 265"/>
                <a:gd name="T5" fmla="*/ 28 h 238"/>
                <a:gd name="T6" fmla="*/ 183 w 265"/>
                <a:gd name="T7" fmla="*/ 37 h 238"/>
                <a:gd name="T8" fmla="*/ 37 w 265"/>
                <a:gd name="T9" fmla="*/ 46 h 238"/>
                <a:gd name="T10" fmla="*/ 211 w 265"/>
                <a:gd name="T11" fmla="*/ 101 h 238"/>
                <a:gd name="T12" fmla="*/ 46 w 265"/>
                <a:gd name="T13" fmla="*/ 128 h 238"/>
                <a:gd name="T14" fmla="*/ 83 w 265"/>
                <a:gd name="T15" fmla="*/ 174 h 238"/>
                <a:gd name="T16" fmla="*/ 192 w 265"/>
                <a:gd name="T17" fmla="*/ 183 h 238"/>
                <a:gd name="T18" fmla="*/ 247 w 265"/>
                <a:gd name="T19" fmla="*/ 201 h 238"/>
                <a:gd name="T20" fmla="*/ 110 w 265"/>
                <a:gd name="T21" fmla="*/ 220 h 238"/>
                <a:gd name="T22" fmla="*/ 0 w 265"/>
                <a:gd name="T23" fmla="*/ 238 h 238"/>
                <a:gd name="T24" fmla="*/ 33 w 265"/>
                <a:gd name="T25" fmla="*/ 192 h 23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65"/>
                <a:gd name="T40" fmla="*/ 0 h 238"/>
                <a:gd name="T41" fmla="*/ 265 w 265"/>
                <a:gd name="T42" fmla="*/ 238 h 23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65" h="238">
                  <a:moveTo>
                    <a:pt x="28" y="0"/>
                  </a:moveTo>
                  <a:cubicBezTo>
                    <a:pt x="31" y="0"/>
                    <a:pt x="166" y="0"/>
                    <a:pt x="192" y="9"/>
                  </a:cubicBezTo>
                  <a:cubicBezTo>
                    <a:pt x="198" y="15"/>
                    <a:pt x="214" y="19"/>
                    <a:pt x="211" y="28"/>
                  </a:cubicBezTo>
                  <a:cubicBezTo>
                    <a:pt x="208" y="37"/>
                    <a:pt x="193" y="36"/>
                    <a:pt x="183" y="37"/>
                  </a:cubicBezTo>
                  <a:cubicBezTo>
                    <a:pt x="134" y="42"/>
                    <a:pt x="86" y="43"/>
                    <a:pt x="37" y="46"/>
                  </a:cubicBezTo>
                  <a:cubicBezTo>
                    <a:pt x="65" y="129"/>
                    <a:pt x="103" y="94"/>
                    <a:pt x="211" y="101"/>
                  </a:cubicBezTo>
                  <a:cubicBezTo>
                    <a:pt x="148" y="161"/>
                    <a:pt x="248" y="73"/>
                    <a:pt x="46" y="128"/>
                  </a:cubicBezTo>
                  <a:cubicBezTo>
                    <a:pt x="37" y="130"/>
                    <a:pt x="54" y="168"/>
                    <a:pt x="83" y="174"/>
                  </a:cubicBezTo>
                  <a:cubicBezTo>
                    <a:pt x="119" y="181"/>
                    <a:pt x="156" y="180"/>
                    <a:pt x="192" y="183"/>
                  </a:cubicBezTo>
                  <a:cubicBezTo>
                    <a:pt x="210" y="189"/>
                    <a:pt x="265" y="195"/>
                    <a:pt x="247" y="201"/>
                  </a:cubicBezTo>
                  <a:cubicBezTo>
                    <a:pt x="185" y="222"/>
                    <a:pt x="229" y="209"/>
                    <a:pt x="110" y="220"/>
                  </a:cubicBezTo>
                  <a:cubicBezTo>
                    <a:pt x="75" y="232"/>
                    <a:pt x="0" y="238"/>
                    <a:pt x="0" y="238"/>
                  </a:cubicBezTo>
                  <a:lnTo>
                    <a:pt x="33" y="192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s-ES" altLang="es-AR"/>
            </a:p>
          </p:txBody>
        </p:sp>
      </p:grpSp>
      <p:grpSp>
        <p:nvGrpSpPr>
          <p:cNvPr id="6" name="Grupo 62"/>
          <p:cNvGrpSpPr>
            <a:grpSpLocks/>
          </p:cNvGrpSpPr>
          <p:nvPr/>
        </p:nvGrpSpPr>
        <p:grpSpPr bwMode="auto">
          <a:xfrm>
            <a:off x="1943100" y="1844675"/>
            <a:ext cx="3681413" cy="433388"/>
            <a:chOff x="1292" y="1162"/>
            <a:chExt cx="2319" cy="273"/>
          </a:xfrm>
        </p:grpSpPr>
        <p:sp>
          <p:nvSpPr>
            <p:cNvPr id="20518" name="Línea 31"/>
            <p:cNvSpPr>
              <a:spLocks noChangeShapeType="1"/>
            </p:cNvSpPr>
            <p:nvPr/>
          </p:nvSpPr>
          <p:spPr bwMode="auto">
            <a:xfrm>
              <a:off x="1292" y="1162"/>
              <a:ext cx="0" cy="27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20519" name="Línea 32"/>
            <p:cNvSpPr>
              <a:spLocks noChangeShapeType="1"/>
            </p:cNvSpPr>
            <p:nvPr/>
          </p:nvSpPr>
          <p:spPr bwMode="auto">
            <a:xfrm>
              <a:off x="1292" y="1424"/>
              <a:ext cx="21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20520" name="Forma libre 33"/>
            <p:cNvSpPr>
              <a:spLocks/>
            </p:cNvSpPr>
            <p:nvPr/>
          </p:nvSpPr>
          <p:spPr bwMode="auto">
            <a:xfrm>
              <a:off x="3346" y="1186"/>
              <a:ext cx="265" cy="238"/>
            </a:xfrm>
            <a:custGeom>
              <a:avLst/>
              <a:gdLst>
                <a:gd name="T0" fmla="*/ 28 w 265"/>
                <a:gd name="T1" fmla="*/ 0 h 238"/>
                <a:gd name="T2" fmla="*/ 192 w 265"/>
                <a:gd name="T3" fmla="*/ 9 h 238"/>
                <a:gd name="T4" fmla="*/ 211 w 265"/>
                <a:gd name="T5" fmla="*/ 28 h 238"/>
                <a:gd name="T6" fmla="*/ 183 w 265"/>
                <a:gd name="T7" fmla="*/ 37 h 238"/>
                <a:gd name="T8" fmla="*/ 37 w 265"/>
                <a:gd name="T9" fmla="*/ 46 h 238"/>
                <a:gd name="T10" fmla="*/ 211 w 265"/>
                <a:gd name="T11" fmla="*/ 101 h 238"/>
                <a:gd name="T12" fmla="*/ 46 w 265"/>
                <a:gd name="T13" fmla="*/ 128 h 238"/>
                <a:gd name="T14" fmla="*/ 83 w 265"/>
                <a:gd name="T15" fmla="*/ 174 h 238"/>
                <a:gd name="T16" fmla="*/ 192 w 265"/>
                <a:gd name="T17" fmla="*/ 183 h 238"/>
                <a:gd name="T18" fmla="*/ 247 w 265"/>
                <a:gd name="T19" fmla="*/ 201 h 238"/>
                <a:gd name="T20" fmla="*/ 110 w 265"/>
                <a:gd name="T21" fmla="*/ 220 h 238"/>
                <a:gd name="T22" fmla="*/ 0 w 265"/>
                <a:gd name="T23" fmla="*/ 238 h 238"/>
                <a:gd name="T24" fmla="*/ 33 w 265"/>
                <a:gd name="T25" fmla="*/ 192 h 23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65"/>
                <a:gd name="T40" fmla="*/ 0 h 238"/>
                <a:gd name="T41" fmla="*/ 265 w 265"/>
                <a:gd name="T42" fmla="*/ 238 h 23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65" h="238">
                  <a:moveTo>
                    <a:pt x="28" y="0"/>
                  </a:moveTo>
                  <a:cubicBezTo>
                    <a:pt x="31" y="0"/>
                    <a:pt x="166" y="0"/>
                    <a:pt x="192" y="9"/>
                  </a:cubicBezTo>
                  <a:cubicBezTo>
                    <a:pt x="198" y="15"/>
                    <a:pt x="214" y="19"/>
                    <a:pt x="211" y="28"/>
                  </a:cubicBezTo>
                  <a:cubicBezTo>
                    <a:pt x="208" y="37"/>
                    <a:pt x="193" y="36"/>
                    <a:pt x="183" y="37"/>
                  </a:cubicBezTo>
                  <a:cubicBezTo>
                    <a:pt x="134" y="42"/>
                    <a:pt x="86" y="43"/>
                    <a:pt x="37" y="46"/>
                  </a:cubicBezTo>
                  <a:cubicBezTo>
                    <a:pt x="65" y="129"/>
                    <a:pt x="103" y="94"/>
                    <a:pt x="211" y="101"/>
                  </a:cubicBezTo>
                  <a:cubicBezTo>
                    <a:pt x="148" y="161"/>
                    <a:pt x="248" y="73"/>
                    <a:pt x="46" y="128"/>
                  </a:cubicBezTo>
                  <a:cubicBezTo>
                    <a:pt x="37" y="130"/>
                    <a:pt x="54" y="168"/>
                    <a:pt x="83" y="174"/>
                  </a:cubicBezTo>
                  <a:cubicBezTo>
                    <a:pt x="119" y="181"/>
                    <a:pt x="156" y="180"/>
                    <a:pt x="192" y="183"/>
                  </a:cubicBezTo>
                  <a:cubicBezTo>
                    <a:pt x="210" y="189"/>
                    <a:pt x="265" y="195"/>
                    <a:pt x="247" y="201"/>
                  </a:cubicBezTo>
                  <a:cubicBezTo>
                    <a:pt x="185" y="222"/>
                    <a:pt x="229" y="209"/>
                    <a:pt x="110" y="220"/>
                  </a:cubicBezTo>
                  <a:cubicBezTo>
                    <a:pt x="75" y="232"/>
                    <a:pt x="0" y="238"/>
                    <a:pt x="0" y="238"/>
                  </a:cubicBezTo>
                  <a:lnTo>
                    <a:pt x="33" y="192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s-ES" altLang="es-AR"/>
            </a:p>
          </p:txBody>
        </p:sp>
      </p:grpSp>
      <p:sp>
        <p:nvSpPr>
          <p:cNvPr id="88099" name="Cuadro de texto 35"/>
          <p:cNvSpPr txBox="1">
            <a:spLocks noChangeArrowheads="1"/>
          </p:cNvSpPr>
          <p:nvPr/>
        </p:nvSpPr>
        <p:spPr bwMode="auto">
          <a:xfrm>
            <a:off x="0" y="2276475"/>
            <a:ext cx="208756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AR" sz="2000" b="1">
                <a:latin typeface="Times New Roman" pitchFamily="18" charset="0"/>
              </a:rPr>
              <a:t>ESPACIO INTERSTICIAL</a:t>
            </a:r>
          </a:p>
        </p:txBody>
      </p:sp>
      <p:sp>
        <p:nvSpPr>
          <p:cNvPr id="88100" name="Cuadro de texto 36"/>
          <p:cNvSpPr txBox="1">
            <a:spLocks noChangeArrowheads="1"/>
          </p:cNvSpPr>
          <p:nvPr/>
        </p:nvSpPr>
        <p:spPr bwMode="auto">
          <a:xfrm>
            <a:off x="6119813" y="2349500"/>
            <a:ext cx="11525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AR" sz="2000" b="1">
                <a:latin typeface="Times New Roman" pitchFamily="18" charset="0"/>
              </a:rPr>
              <a:t>LUMEN</a:t>
            </a:r>
          </a:p>
        </p:txBody>
      </p:sp>
      <p:grpSp>
        <p:nvGrpSpPr>
          <p:cNvPr id="7" name="Grupo 39"/>
          <p:cNvGrpSpPr>
            <a:grpSpLocks/>
          </p:cNvGrpSpPr>
          <p:nvPr/>
        </p:nvGrpSpPr>
        <p:grpSpPr bwMode="auto">
          <a:xfrm>
            <a:off x="2411413" y="2566988"/>
            <a:ext cx="2951162" cy="862012"/>
            <a:chOff x="1429" y="1888"/>
            <a:chExt cx="1859" cy="543"/>
          </a:xfrm>
        </p:grpSpPr>
        <p:sp>
          <p:nvSpPr>
            <p:cNvPr id="20516" name="Cuadro de texto 37"/>
            <p:cNvSpPr txBox="1">
              <a:spLocks noChangeArrowheads="1"/>
            </p:cNvSpPr>
            <p:nvPr/>
          </p:nvSpPr>
          <p:spPr bwMode="auto">
            <a:xfrm>
              <a:off x="1429" y="1888"/>
              <a:ext cx="1859" cy="5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s-ES_tradnl" altLang="es-AR" sz="2000" b="1">
                  <a:solidFill>
                    <a:srgbClr val="FF0000"/>
                  </a:solidFill>
                  <a:latin typeface="Times New Roman" pitchFamily="18" charset="0"/>
                </a:rPr>
                <a:t>DHAP</a:t>
              </a:r>
              <a:r>
                <a:rPr lang="es-ES_tradnl" altLang="es-AR" sz="2000">
                  <a:solidFill>
                    <a:srgbClr val="FF0000"/>
                  </a:solidFill>
                  <a:latin typeface="Times New Roman" pitchFamily="18" charset="0"/>
                </a:rPr>
                <a:t>             </a:t>
              </a:r>
              <a:r>
                <a:rPr lang="es-ES_tradnl" altLang="es-AR" sz="2000" b="1">
                  <a:solidFill>
                    <a:srgbClr val="FF0000"/>
                  </a:solidFill>
                  <a:latin typeface="Times New Roman" pitchFamily="18" charset="0"/>
                </a:rPr>
                <a:t>Glicólisis</a:t>
              </a:r>
            </a:p>
            <a:p>
              <a:pPr eaLnBrk="1" hangingPunct="1">
                <a:spcBef>
                  <a:spcPct val="50000"/>
                </a:spcBef>
              </a:pPr>
              <a:r>
                <a:rPr lang="es-ES_tradnl" altLang="es-AR" sz="2000" b="1">
                  <a:solidFill>
                    <a:srgbClr val="FF0000"/>
                  </a:solidFill>
                  <a:latin typeface="Times New Roman" pitchFamily="18" charset="0"/>
                </a:rPr>
                <a:t>Glicerol</a:t>
              </a:r>
              <a:r>
                <a:rPr lang="es-ES_tradnl" altLang="es-AR" sz="2000">
                  <a:solidFill>
                    <a:srgbClr val="FF0000"/>
                  </a:solidFill>
                  <a:latin typeface="Times New Roman" pitchFamily="18" charset="0"/>
                </a:rPr>
                <a:t>          </a:t>
              </a:r>
              <a:endParaRPr lang="es-ES_tradnl" altLang="es-AR" sz="2000" b="1">
                <a:solidFill>
                  <a:srgbClr val="FF0000"/>
                </a:solidFill>
                <a:latin typeface="Times New Roman" pitchFamily="18" charset="0"/>
              </a:endParaRPr>
            </a:p>
          </p:txBody>
        </p:sp>
        <p:sp>
          <p:nvSpPr>
            <p:cNvPr id="20517" name="Línea 38"/>
            <p:cNvSpPr>
              <a:spLocks noChangeShapeType="1"/>
            </p:cNvSpPr>
            <p:nvPr/>
          </p:nvSpPr>
          <p:spPr bwMode="auto">
            <a:xfrm flipH="1">
              <a:off x="2018" y="2069"/>
              <a:ext cx="34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</p:grpSp>
      <p:sp>
        <p:nvSpPr>
          <p:cNvPr id="88106" name="Elipse 42"/>
          <p:cNvSpPr>
            <a:spLocks noChangeArrowheads="1"/>
          </p:cNvSpPr>
          <p:nvPr/>
        </p:nvSpPr>
        <p:spPr bwMode="auto">
          <a:xfrm>
            <a:off x="1042988" y="3500438"/>
            <a:ext cx="792162" cy="720725"/>
          </a:xfrm>
          <a:prstGeom prst="ellipse">
            <a:avLst/>
          </a:prstGeom>
          <a:solidFill>
            <a:srgbClr val="FFCAA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_tradnl" altLang="es-AR" b="1"/>
              <a:t>QM</a:t>
            </a:r>
          </a:p>
        </p:txBody>
      </p:sp>
      <p:grpSp>
        <p:nvGrpSpPr>
          <p:cNvPr id="8" name="Grupo 64"/>
          <p:cNvGrpSpPr>
            <a:grpSpLocks/>
          </p:cNvGrpSpPr>
          <p:nvPr/>
        </p:nvGrpSpPr>
        <p:grpSpPr bwMode="auto">
          <a:xfrm>
            <a:off x="214313" y="4857750"/>
            <a:ext cx="8243887" cy="1655763"/>
            <a:chOff x="159" y="3113"/>
            <a:chExt cx="5193" cy="1043"/>
          </a:xfrm>
        </p:grpSpPr>
        <p:sp>
          <p:nvSpPr>
            <p:cNvPr id="20512" name="Cuadro de texto 40"/>
            <p:cNvSpPr txBox="1">
              <a:spLocks noChangeArrowheads="1"/>
            </p:cNvSpPr>
            <p:nvPr/>
          </p:nvSpPr>
          <p:spPr bwMode="auto">
            <a:xfrm>
              <a:off x="159" y="3113"/>
              <a:ext cx="5193" cy="7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s-ES_tradnl" altLang="es-AR" sz="2400">
                  <a:latin typeface="Times New Roman" pitchFamily="18" charset="0"/>
                </a:rPr>
                <a:t>Ac.Grasos                                                               Ac. Grasos</a:t>
              </a:r>
            </a:p>
            <a:p>
              <a:pPr eaLnBrk="1" hangingPunct="1">
                <a:spcBef>
                  <a:spcPct val="50000"/>
                </a:spcBef>
              </a:pPr>
              <a:r>
                <a:rPr lang="es-ES_tradnl" altLang="es-AR" sz="1600">
                  <a:latin typeface="Times New Roman" pitchFamily="18" charset="0"/>
                </a:rPr>
                <a:t>&lt; 10 C                                                                                                		</a:t>
              </a:r>
              <a:r>
                <a:rPr lang="es-ES_tradnl" altLang="es-AR">
                  <a:latin typeface="Times New Roman" pitchFamily="18" charset="0"/>
                </a:rPr>
                <a:t>&lt; 10 C</a:t>
              </a:r>
            </a:p>
            <a:p>
              <a:pPr eaLnBrk="1" hangingPunct="1">
                <a:spcBef>
                  <a:spcPct val="50000"/>
                </a:spcBef>
              </a:pPr>
              <a:endParaRPr lang="es-ES_tradnl" altLang="es-AR" sz="1600">
                <a:latin typeface="Times New Roman" pitchFamily="18" charset="0"/>
              </a:endParaRPr>
            </a:p>
          </p:txBody>
        </p:sp>
        <p:sp>
          <p:nvSpPr>
            <p:cNvPr id="20513" name="Línea 41"/>
            <p:cNvSpPr>
              <a:spLocks noChangeShapeType="1"/>
            </p:cNvSpPr>
            <p:nvPr/>
          </p:nvSpPr>
          <p:spPr bwMode="auto">
            <a:xfrm flipH="1">
              <a:off x="1088" y="3295"/>
              <a:ext cx="2813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20514" name="Línea 43"/>
            <p:cNvSpPr>
              <a:spLocks noChangeShapeType="1"/>
            </p:cNvSpPr>
            <p:nvPr/>
          </p:nvSpPr>
          <p:spPr bwMode="auto">
            <a:xfrm>
              <a:off x="748" y="3430"/>
              <a:ext cx="0" cy="454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20515" name="Cuadro de texto 44"/>
            <p:cNvSpPr txBox="1">
              <a:spLocks noChangeArrowheads="1"/>
            </p:cNvSpPr>
            <p:nvPr/>
          </p:nvSpPr>
          <p:spPr bwMode="auto">
            <a:xfrm>
              <a:off x="340" y="3923"/>
              <a:ext cx="907" cy="23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s-ES_tradnl" altLang="es-AR" b="1">
                  <a:latin typeface="Times New Roman" pitchFamily="18" charset="0"/>
                </a:rPr>
                <a:t>Vena porta</a:t>
              </a:r>
            </a:p>
          </p:txBody>
        </p:sp>
      </p:grpSp>
      <p:sp>
        <p:nvSpPr>
          <p:cNvPr id="88109" name="Cuadro de texto 45"/>
          <p:cNvSpPr txBox="1">
            <a:spLocks noChangeArrowheads="1"/>
          </p:cNvSpPr>
          <p:nvPr/>
        </p:nvSpPr>
        <p:spPr bwMode="auto">
          <a:xfrm>
            <a:off x="179388" y="3213100"/>
            <a:ext cx="792162" cy="3762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AR" b="1">
                <a:latin typeface="Times New Roman" pitchFamily="18" charset="0"/>
              </a:rPr>
              <a:t>Linfa</a:t>
            </a:r>
          </a:p>
        </p:txBody>
      </p:sp>
      <p:sp>
        <p:nvSpPr>
          <p:cNvPr id="88110" name="Línea 46"/>
          <p:cNvSpPr>
            <a:spLocks noChangeShapeType="1"/>
          </p:cNvSpPr>
          <p:nvPr/>
        </p:nvSpPr>
        <p:spPr bwMode="auto">
          <a:xfrm flipH="1" flipV="1">
            <a:off x="611188" y="3644900"/>
            <a:ext cx="43180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88113" name="Línea 49"/>
          <p:cNvSpPr>
            <a:spLocks noChangeShapeType="1"/>
          </p:cNvSpPr>
          <p:nvPr/>
        </p:nvSpPr>
        <p:spPr bwMode="auto">
          <a:xfrm>
            <a:off x="2857500" y="2857500"/>
            <a:ext cx="0" cy="2857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88119" name="Elipse 55"/>
          <p:cNvSpPr>
            <a:spLocks noChangeArrowheads="1"/>
          </p:cNvSpPr>
          <p:nvPr/>
        </p:nvSpPr>
        <p:spPr bwMode="auto">
          <a:xfrm>
            <a:off x="2124075" y="4365625"/>
            <a:ext cx="504825" cy="504825"/>
          </a:xfrm>
          <a:prstGeom prst="ellipse">
            <a:avLst/>
          </a:prstGeom>
          <a:solidFill>
            <a:srgbClr val="FFCAA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_tradnl" altLang="es-AR" b="1"/>
              <a:t>QM</a:t>
            </a:r>
          </a:p>
        </p:txBody>
      </p:sp>
      <p:sp>
        <p:nvSpPr>
          <p:cNvPr id="88123" name="Línea 59"/>
          <p:cNvSpPr>
            <a:spLocks noChangeShapeType="1"/>
          </p:cNvSpPr>
          <p:nvPr/>
        </p:nvSpPr>
        <p:spPr bwMode="auto">
          <a:xfrm flipH="1" flipV="1">
            <a:off x="1835150" y="4149725"/>
            <a:ext cx="360363" cy="287338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grpSp>
        <p:nvGrpSpPr>
          <p:cNvPr id="9" name="Grupo 66"/>
          <p:cNvGrpSpPr>
            <a:grpSpLocks/>
          </p:cNvGrpSpPr>
          <p:nvPr/>
        </p:nvGrpSpPr>
        <p:grpSpPr bwMode="auto">
          <a:xfrm>
            <a:off x="2411413" y="2997200"/>
            <a:ext cx="5184775" cy="1655763"/>
            <a:chOff x="1519" y="1888"/>
            <a:chExt cx="3266" cy="1043"/>
          </a:xfrm>
        </p:grpSpPr>
        <p:sp>
          <p:nvSpPr>
            <p:cNvPr id="20503" name="Elipse 53"/>
            <p:cNvSpPr>
              <a:spLocks noChangeArrowheads="1"/>
            </p:cNvSpPr>
            <p:nvPr/>
          </p:nvSpPr>
          <p:spPr bwMode="auto">
            <a:xfrm>
              <a:off x="2789" y="1888"/>
              <a:ext cx="272" cy="227"/>
            </a:xfrm>
            <a:prstGeom prst="ellipse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s-ES_tradnl" altLang="es-AR" b="1" i="1"/>
                <a:t>TK</a:t>
              </a:r>
            </a:p>
          </p:txBody>
        </p:sp>
        <p:grpSp>
          <p:nvGrpSpPr>
            <p:cNvPr id="20504" name="Grupo 65"/>
            <p:cNvGrpSpPr>
              <a:grpSpLocks/>
            </p:cNvGrpSpPr>
            <p:nvPr/>
          </p:nvGrpSpPr>
          <p:grpSpPr bwMode="auto">
            <a:xfrm>
              <a:off x="1519" y="2024"/>
              <a:ext cx="3266" cy="907"/>
              <a:chOff x="1519" y="2024"/>
              <a:chExt cx="3266" cy="907"/>
            </a:xfrm>
          </p:grpSpPr>
          <p:sp>
            <p:nvSpPr>
              <p:cNvPr id="20505" name="Elipse 60" descr="Vertical estrecha"/>
              <p:cNvSpPr>
                <a:spLocks noChangeArrowheads="1"/>
              </p:cNvSpPr>
              <p:nvPr/>
            </p:nvSpPr>
            <p:spPr bwMode="auto">
              <a:xfrm>
                <a:off x="3915" y="2024"/>
                <a:ext cx="725" cy="907"/>
              </a:xfrm>
              <a:prstGeom prst="ellipse">
                <a:avLst/>
              </a:prstGeom>
              <a:pattFill prst="narVert">
                <a:fgClr>
                  <a:srgbClr val="FFCAAF"/>
                </a:fgClr>
                <a:bgClr>
                  <a:schemeClr val="bg1"/>
                </a:bgClr>
              </a:patt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endParaRPr lang="es-ES_tradnl" altLang="es-AR"/>
              </a:p>
            </p:txBody>
          </p:sp>
          <p:sp>
            <p:nvSpPr>
              <p:cNvPr id="20506" name="Cuadro de texto 48"/>
              <p:cNvSpPr txBox="1">
                <a:spLocks noChangeArrowheads="1"/>
              </p:cNvSpPr>
              <p:nvPr/>
            </p:nvSpPr>
            <p:spPr bwMode="auto">
              <a:xfrm>
                <a:off x="1610" y="2160"/>
                <a:ext cx="3175" cy="3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lnSpc>
                    <a:spcPct val="60000"/>
                  </a:lnSpc>
                  <a:spcBef>
                    <a:spcPct val="50000"/>
                  </a:spcBef>
                </a:pPr>
                <a:r>
                  <a:rPr lang="es-ES_tradnl" altLang="es-AR" sz="2000">
                    <a:latin typeface="Times New Roman" pitchFamily="18" charset="0"/>
                  </a:rPr>
                  <a:t>          </a:t>
                </a:r>
                <a:r>
                  <a:rPr lang="es-ES_tradnl" altLang="es-AR" sz="2000" b="1">
                    <a:solidFill>
                      <a:srgbClr val="0000CC"/>
                    </a:solidFill>
                    <a:latin typeface="Times New Roman" pitchFamily="18" charset="0"/>
                  </a:rPr>
                  <a:t>Acil-CoA</a:t>
                </a:r>
                <a:r>
                  <a:rPr lang="es-ES_tradnl" altLang="es-AR" sz="2000">
                    <a:latin typeface="Times New Roman" pitchFamily="18" charset="0"/>
                  </a:rPr>
                  <a:t>        </a:t>
                </a:r>
                <a:r>
                  <a:rPr lang="es-ES_tradnl" altLang="es-AR" sz="2000" b="1">
                    <a:latin typeface="Times New Roman" pitchFamily="18" charset="0"/>
                  </a:rPr>
                  <a:t>AG</a:t>
                </a:r>
                <a:r>
                  <a:rPr lang="es-ES_tradnl" altLang="es-AR" sz="2000">
                    <a:latin typeface="Times New Roman" pitchFamily="18" charset="0"/>
                  </a:rPr>
                  <a:t>                     </a:t>
                </a:r>
                <a:r>
                  <a:rPr lang="es-ES_tradnl" altLang="es-AR" sz="2000" b="1">
                    <a:latin typeface="Times New Roman" pitchFamily="18" charset="0"/>
                  </a:rPr>
                  <a:t>AG</a:t>
                </a:r>
              </a:p>
              <a:p>
                <a:pPr eaLnBrk="1" hangingPunct="1">
                  <a:lnSpc>
                    <a:spcPct val="60000"/>
                  </a:lnSpc>
                  <a:spcBef>
                    <a:spcPct val="50000"/>
                  </a:spcBef>
                </a:pPr>
                <a:r>
                  <a:rPr lang="es-ES_tradnl" altLang="es-AR">
                    <a:latin typeface="Times New Roman" pitchFamily="18" charset="0"/>
                  </a:rPr>
                  <a:t>                                                                 </a:t>
                </a:r>
                <a:r>
                  <a:rPr lang="es-ES_tradnl" altLang="es-AR" b="1">
                    <a:latin typeface="Times New Roman" pitchFamily="18" charset="0"/>
                  </a:rPr>
                  <a:t>&gt;10C</a:t>
                </a:r>
                <a:endParaRPr lang="es-ES_tradnl" altLang="es-AR" sz="2000" b="1">
                  <a:latin typeface="Times New Roman" pitchFamily="18" charset="0"/>
                </a:endParaRPr>
              </a:p>
            </p:txBody>
          </p:sp>
          <p:sp>
            <p:nvSpPr>
              <p:cNvPr id="20507" name="Cuadro de texto 47"/>
              <p:cNvSpPr txBox="1">
                <a:spLocks noChangeArrowheads="1"/>
              </p:cNvSpPr>
              <p:nvPr/>
            </p:nvSpPr>
            <p:spPr bwMode="auto">
              <a:xfrm>
                <a:off x="1519" y="2523"/>
                <a:ext cx="3175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s-ES_tradnl" altLang="es-AR" sz="2000" b="1">
                    <a:latin typeface="Times New Roman" pitchFamily="18" charset="0"/>
                  </a:rPr>
                  <a:t>   </a:t>
                </a:r>
                <a:r>
                  <a:rPr lang="es-ES_tradnl" altLang="es-AR" sz="2000" b="1">
                    <a:solidFill>
                      <a:srgbClr val="C00000"/>
                    </a:solidFill>
                    <a:latin typeface="Times New Roman" pitchFamily="18" charset="0"/>
                  </a:rPr>
                  <a:t>TG</a:t>
                </a:r>
                <a:r>
                  <a:rPr lang="es-ES_tradnl" altLang="es-AR" sz="2000" b="1">
                    <a:latin typeface="Times New Roman" pitchFamily="18" charset="0"/>
                  </a:rPr>
                  <a:t>                 2 MAG                        2 MAG</a:t>
                </a:r>
              </a:p>
            </p:txBody>
          </p:sp>
          <p:sp>
            <p:nvSpPr>
              <p:cNvPr id="20508" name="Línea 50"/>
              <p:cNvSpPr>
                <a:spLocks noChangeShapeType="1"/>
              </p:cNvSpPr>
              <p:nvPr/>
            </p:nvSpPr>
            <p:spPr bwMode="auto">
              <a:xfrm flipH="1">
                <a:off x="2112" y="2658"/>
                <a:ext cx="408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20509" name="Línea 51"/>
              <p:cNvSpPr>
                <a:spLocks noChangeShapeType="1"/>
              </p:cNvSpPr>
              <p:nvPr/>
            </p:nvSpPr>
            <p:spPr bwMode="auto">
              <a:xfrm flipH="1">
                <a:off x="2755" y="2248"/>
                <a:ext cx="22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20510" name="Línea 61"/>
              <p:cNvSpPr>
                <a:spLocks noChangeShapeType="1"/>
              </p:cNvSpPr>
              <p:nvPr/>
            </p:nvSpPr>
            <p:spPr bwMode="auto">
              <a:xfrm flipH="1">
                <a:off x="3243" y="2659"/>
                <a:ext cx="59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prstDash val="sysDot"/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20511" name="Línea 52"/>
              <p:cNvSpPr>
                <a:spLocks noChangeShapeType="1"/>
              </p:cNvSpPr>
              <p:nvPr/>
            </p:nvSpPr>
            <p:spPr bwMode="auto">
              <a:xfrm flipH="1">
                <a:off x="3334" y="2160"/>
                <a:ext cx="59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prstDash val="sysDot"/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AR"/>
              </a:p>
            </p:txBody>
          </p:sp>
        </p:grpSp>
      </p:grpSp>
      <p:sp>
        <p:nvSpPr>
          <p:cNvPr id="20497" name="1 CuadroTexto"/>
          <p:cNvSpPr txBox="1">
            <a:spLocks noChangeArrowheads="1"/>
          </p:cNvSpPr>
          <p:nvPr/>
        </p:nvSpPr>
        <p:spPr bwMode="auto">
          <a:xfrm>
            <a:off x="5072063" y="5657850"/>
            <a:ext cx="4071937" cy="1354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s-MX" altLang="es-AR" sz="1600"/>
              <a:t>TK: tioquinasas o Acil CoA sintetasas</a:t>
            </a:r>
          </a:p>
          <a:p>
            <a:pPr algn="r" eaLnBrk="1" hangingPunct="1"/>
            <a:r>
              <a:rPr lang="es-MX" altLang="es-AR" sz="1600"/>
              <a:t>DHAP: dihidroxiacetona-fosfato</a:t>
            </a:r>
          </a:p>
          <a:p>
            <a:pPr algn="r" eaLnBrk="1" hangingPunct="1"/>
            <a:r>
              <a:rPr lang="es-MX" altLang="es-AR" sz="1600"/>
              <a:t>AG: ácido graso- MAG: mono-acilglucérido</a:t>
            </a:r>
          </a:p>
          <a:p>
            <a:pPr algn="r" eaLnBrk="1" hangingPunct="1"/>
            <a:r>
              <a:rPr lang="es-MX" altLang="es-AR" sz="1600"/>
              <a:t>QM: quilomicrón</a:t>
            </a:r>
          </a:p>
          <a:p>
            <a:pPr eaLnBrk="1" hangingPunct="1"/>
            <a:endParaRPr lang="es-AR" altLang="es-AR"/>
          </a:p>
        </p:txBody>
      </p:sp>
      <p:sp>
        <p:nvSpPr>
          <p:cNvPr id="45" name="44 CuadroTexto"/>
          <p:cNvSpPr txBox="1">
            <a:spLocks noChangeArrowheads="1"/>
          </p:cNvSpPr>
          <p:nvPr/>
        </p:nvSpPr>
        <p:spPr bwMode="auto">
          <a:xfrm>
            <a:off x="7286625" y="3571875"/>
            <a:ext cx="1357313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" altLang="es-AR"/>
              <a:t>……………………………………………………….</a:t>
            </a:r>
          </a:p>
        </p:txBody>
      </p:sp>
      <p:sp>
        <p:nvSpPr>
          <p:cNvPr id="66605" name="Arc 45"/>
          <p:cNvSpPr>
            <a:spLocks/>
          </p:cNvSpPr>
          <p:nvPr/>
        </p:nvSpPr>
        <p:spPr bwMode="auto">
          <a:xfrm rot="5400000">
            <a:off x="3329782" y="3771106"/>
            <a:ext cx="539750" cy="360363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1673397572 h 21600"/>
              <a:gd name="T4" fmla="*/ 0 w 21600"/>
              <a:gd name="T5" fmla="*/ 1673397572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s-AR"/>
          </a:p>
        </p:txBody>
      </p:sp>
      <p:grpSp>
        <p:nvGrpSpPr>
          <p:cNvPr id="11" name="Group 46"/>
          <p:cNvGrpSpPr>
            <a:grpSpLocks/>
          </p:cNvGrpSpPr>
          <p:nvPr/>
        </p:nvGrpSpPr>
        <p:grpSpPr bwMode="auto">
          <a:xfrm>
            <a:off x="2843213" y="3357563"/>
            <a:ext cx="434975" cy="719137"/>
            <a:chOff x="1791" y="2115"/>
            <a:chExt cx="274" cy="453"/>
          </a:xfrm>
        </p:grpSpPr>
        <p:sp>
          <p:nvSpPr>
            <p:cNvPr id="20501" name="Arc 47"/>
            <p:cNvSpPr>
              <a:spLocks/>
            </p:cNvSpPr>
            <p:nvPr/>
          </p:nvSpPr>
          <p:spPr bwMode="auto">
            <a:xfrm rot="-4418335">
              <a:off x="1783" y="2241"/>
              <a:ext cx="338" cy="227"/>
            </a:xfrm>
            <a:custGeom>
              <a:avLst/>
              <a:gdLst>
                <a:gd name="T0" fmla="*/ 0 w 21470"/>
                <a:gd name="T1" fmla="*/ 0 h 21600"/>
                <a:gd name="T2" fmla="*/ 0 w 21470"/>
                <a:gd name="T3" fmla="*/ 0 h 21600"/>
                <a:gd name="T4" fmla="*/ 0 w 2147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470"/>
                <a:gd name="T10" fmla="*/ 0 h 21600"/>
                <a:gd name="T11" fmla="*/ 21470 w 2147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470" h="21600" fill="none" extrusionOk="0">
                  <a:moveTo>
                    <a:pt x="-1" y="0"/>
                  </a:moveTo>
                  <a:cubicBezTo>
                    <a:pt x="11012" y="0"/>
                    <a:pt x="20261" y="8284"/>
                    <a:pt x="21469" y="19230"/>
                  </a:cubicBezTo>
                </a:path>
                <a:path w="21470" h="21600" stroke="0" extrusionOk="0">
                  <a:moveTo>
                    <a:pt x="-1" y="0"/>
                  </a:moveTo>
                  <a:cubicBezTo>
                    <a:pt x="11012" y="0"/>
                    <a:pt x="20261" y="8284"/>
                    <a:pt x="21469" y="1923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s-AR"/>
            </a:p>
          </p:txBody>
        </p:sp>
        <p:sp>
          <p:nvSpPr>
            <p:cNvPr id="20502" name="Línea 49"/>
            <p:cNvSpPr>
              <a:spLocks noChangeShapeType="1"/>
            </p:cNvSpPr>
            <p:nvPr/>
          </p:nvSpPr>
          <p:spPr bwMode="auto">
            <a:xfrm>
              <a:off x="1791" y="2115"/>
              <a:ext cx="0" cy="45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8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8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8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8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8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66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88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88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1" dur="500"/>
                                        <p:tgtEl>
                                          <p:spTgt spid="88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4" dur="500"/>
                                        <p:tgtEl>
                                          <p:spTgt spid="88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7" dur="500"/>
                                        <p:tgtEl>
                                          <p:spTgt spid="88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0" dur="500"/>
                                        <p:tgtEl>
                                          <p:spTgt spid="88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68" grpId="0" animBg="1"/>
      <p:bldP spid="88099" grpId="0"/>
      <p:bldP spid="88100" grpId="0"/>
      <p:bldP spid="88106" grpId="0" animBg="1"/>
      <p:bldP spid="88109" grpId="0" animBg="1"/>
      <p:bldP spid="88110" grpId="0" animBg="1"/>
      <p:bldP spid="88113" grpId="0" animBg="1"/>
      <p:bldP spid="88119" grpId="0" animBg="1"/>
      <p:bldP spid="88123" grpId="0" animBg="1"/>
      <p:bldP spid="45" grpId="0"/>
      <p:bldP spid="6660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9663" y="1571625"/>
            <a:ext cx="6313487" cy="442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ángulo 4"/>
          <p:cNvSpPr txBox="1">
            <a:spLocks noChangeArrowheads="1"/>
          </p:cNvSpPr>
          <p:nvPr/>
        </p:nvSpPr>
        <p:spPr bwMode="auto">
          <a:xfrm>
            <a:off x="684213" y="260350"/>
            <a:ext cx="7772400" cy="1143000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6000000" scaled="0"/>
          </a:gra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s-ES_tradnl" sz="32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Rounded MT Bold" pitchFamily="34" charset="0"/>
                <a:ea typeface="+mj-ea"/>
                <a:cs typeface="+mj-cs"/>
              </a:rPr>
              <a:t>Absorción de los productos de la digestión de Triglicéridos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539750" y="811213"/>
            <a:ext cx="18589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s-AR" sz="2400" b="1">
                <a:solidFill>
                  <a:srgbClr val="C00000"/>
                </a:solidFill>
              </a:rPr>
              <a:t>Bibliografía</a:t>
            </a:r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571500" y="1285875"/>
            <a:ext cx="7704138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s-AR" sz="1600"/>
              <a:t>1- BLANCO A., “Química Biológica”, Ed. El Ateneo, 8a edic., Bs. As. (2007).</a:t>
            </a:r>
          </a:p>
          <a:p>
            <a:pPr eaLnBrk="1" hangingPunct="1"/>
            <a:r>
              <a:rPr lang="es-ES_tradnl" altLang="es-AR" sz="1600"/>
              <a:t>2- LEHNINGER, A.L., "Principios de Bioquímica", Ed. Omega, 4ª ed. (2008).</a:t>
            </a:r>
          </a:p>
          <a:p>
            <a:pPr eaLnBrk="1" hangingPunct="1"/>
            <a:r>
              <a:rPr lang="es-ES_tradnl" altLang="es-AR" sz="1600"/>
              <a:t>3- LIM M.Y., “ Lo esencial en Metabolismo y Nutrición”, Ed. Elsevier, 3ra. ed., Barcelona (2010). </a:t>
            </a:r>
          </a:p>
          <a:p>
            <a:pPr eaLnBrk="1" hangingPunct="1"/>
            <a:endParaRPr lang="es-ES_tradnl" altLang="es-AR" sz="1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2571750" y="0"/>
            <a:ext cx="4572000" cy="9239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s-AR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LOS LÍPIDOS</a:t>
            </a:r>
          </a:p>
          <a:p>
            <a:pPr algn="ctr">
              <a:defRPr/>
            </a:pPr>
            <a:r>
              <a:rPr lang="es-AR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 pueden clasificar por la </a:t>
            </a:r>
          </a:p>
          <a:p>
            <a:pPr algn="ctr">
              <a:defRPr/>
            </a:pPr>
            <a:r>
              <a:rPr lang="es-AR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complejidad de sus moléculas</a:t>
            </a:r>
            <a:r>
              <a:rPr lang="es-AR" dirty="0">
                <a:solidFill>
                  <a:srgbClr val="C00000"/>
                </a:solidFill>
              </a:rPr>
              <a:t>: </a:t>
            </a:r>
          </a:p>
        </p:txBody>
      </p:sp>
      <p:sp>
        <p:nvSpPr>
          <p:cNvPr id="5" name="4 Rectángulo"/>
          <p:cNvSpPr/>
          <p:nvPr/>
        </p:nvSpPr>
        <p:spPr>
          <a:xfrm>
            <a:off x="0" y="3357563"/>
            <a:ext cx="1704975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s-AR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Lípidos</a:t>
            </a:r>
            <a:r>
              <a:rPr lang="es-A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s-AR" dirty="0"/>
          </a:p>
        </p:txBody>
      </p:sp>
      <p:sp>
        <p:nvSpPr>
          <p:cNvPr id="6" name="5 Rectángulo"/>
          <p:cNvSpPr/>
          <p:nvPr/>
        </p:nvSpPr>
        <p:spPr>
          <a:xfrm>
            <a:off x="2357438" y="1073150"/>
            <a:ext cx="4429125" cy="157003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s-AR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Simples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s-AR" sz="2400" b="1" dirty="0">
                <a:solidFill>
                  <a:srgbClr val="0000CC"/>
                </a:solidFill>
                <a:latin typeface="+mn-lt"/>
              </a:rPr>
              <a:t>Ácidos grasos libres</a:t>
            </a:r>
            <a:endParaRPr lang="es-ES_tradnl" sz="2400" b="1" dirty="0">
              <a:solidFill>
                <a:srgbClr val="0000CC"/>
              </a:solidFill>
              <a:latin typeface="+mn-lt"/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es-ES_tradnl" sz="2400" b="1" dirty="0">
                <a:solidFill>
                  <a:srgbClr val="0000CC"/>
                </a:solidFill>
                <a:latin typeface="+mn-lt"/>
              </a:rPr>
              <a:t>Triglicéridos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s-ES_tradnl" sz="2400" b="1" dirty="0">
                <a:solidFill>
                  <a:srgbClr val="0000CC"/>
                </a:solidFill>
                <a:latin typeface="+mn-lt"/>
              </a:rPr>
              <a:t>Ceras</a:t>
            </a:r>
          </a:p>
        </p:txBody>
      </p:sp>
      <p:sp>
        <p:nvSpPr>
          <p:cNvPr id="7" name="6 Rectángulo"/>
          <p:cNvSpPr/>
          <p:nvPr/>
        </p:nvSpPr>
        <p:spPr>
          <a:xfrm>
            <a:off x="2428875" y="2857500"/>
            <a:ext cx="3929063" cy="157003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s-AR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Complejos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s-AR" sz="2400" b="1" dirty="0" err="1">
                <a:solidFill>
                  <a:srgbClr val="00B050"/>
                </a:solidFill>
                <a:latin typeface="+mn-lt"/>
              </a:rPr>
              <a:t>Fosfoglicéridos</a:t>
            </a:r>
            <a:endParaRPr lang="es-AR" sz="2400" b="1" dirty="0">
              <a:solidFill>
                <a:srgbClr val="00B050"/>
              </a:solidFill>
              <a:latin typeface="+mn-lt"/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es-ES_tradnl" sz="2400" b="1" dirty="0" err="1">
                <a:solidFill>
                  <a:srgbClr val="00B050"/>
                </a:solidFill>
                <a:latin typeface="+mn-lt"/>
              </a:rPr>
              <a:t>Glicolípidos</a:t>
            </a:r>
            <a:endParaRPr lang="es-ES_tradnl" sz="2400" b="1" dirty="0">
              <a:solidFill>
                <a:srgbClr val="00B050"/>
              </a:solidFill>
              <a:latin typeface="+mn-lt"/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es-ES_tradnl" sz="2400" b="1" dirty="0">
                <a:solidFill>
                  <a:srgbClr val="00B050"/>
                </a:solidFill>
                <a:latin typeface="+mn-lt"/>
              </a:rPr>
              <a:t>Lipoproteínas</a:t>
            </a:r>
          </a:p>
        </p:txBody>
      </p:sp>
      <p:sp>
        <p:nvSpPr>
          <p:cNvPr id="8" name="7 CuadroTexto"/>
          <p:cNvSpPr txBox="1"/>
          <p:nvPr/>
        </p:nvSpPr>
        <p:spPr>
          <a:xfrm>
            <a:off x="2500313" y="4786313"/>
            <a:ext cx="2460625" cy="1422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es-E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Asociados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es-ES" sz="24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Esteroides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es-ES" sz="24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Terpenos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es-ES" sz="24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Prostaglandinas</a:t>
            </a:r>
          </a:p>
        </p:txBody>
      </p:sp>
      <p:sp>
        <p:nvSpPr>
          <p:cNvPr id="9" name="8 Abrir llave"/>
          <p:cNvSpPr/>
          <p:nvPr/>
        </p:nvSpPr>
        <p:spPr>
          <a:xfrm>
            <a:off x="2286000" y="1214438"/>
            <a:ext cx="71438" cy="1285875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sp>
        <p:nvSpPr>
          <p:cNvPr id="10" name="9 Abrir llave"/>
          <p:cNvSpPr/>
          <p:nvPr/>
        </p:nvSpPr>
        <p:spPr>
          <a:xfrm>
            <a:off x="2295525" y="3000375"/>
            <a:ext cx="61913" cy="142875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sp>
        <p:nvSpPr>
          <p:cNvPr id="11" name="10 Abrir llave"/>
          <p:cNvSpPr/>
          <p:nvPr/>
        </p:nvSpPr>
        <p:spPr>
          <a:xfrm>
            <a:off x="2357438" y="4714875"/>
            <a:ext cx="71437" cy="1928813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cxnSp>
        <p:nvCxnSpPr>
          <p:cNvPr id="12" name="11 Conector recto"/>
          <p:cNvCxnSpPr/>
          <p:nvPr/>
        </p:nvCxnSpPr>
        <p:spPr>
          <a:xfrm rot="5400000" flipH="1" flipV="1">
            <a:off x="785813" y="2000250"/>
            <a:ext cx="1500188" cy="12144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"/>
          <p:cNvCxnSpPr/>
          <p:nvPr/>
        </p:nvCxnSpPr>
        <p:spPr>
          <a:xfrm>
            <a:off x="1000125" y="3786188"/>
            <a:ext cx="114300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"/>
          <p:cNvCxnSpPr>
            <a:stCxn id="5" idx="2"/>
          </p:cNvCxnSpPr>
          <p:nvPr/>
        </p:nvCxnSpPr>
        <p:spPr>
          <a:xfrm rot="16200000" flipH="1">
            <a:off x="789782" y="4004469"/>
            <a:ext cx="1416050" cy="12906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7" descr="trigi+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8363" y="857250"/>
            <a:ext cx="3195637" cy="2312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0" y="3286125"/>
            <a:ext cx="2820988" cy="1087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22 CuadroTexto"/>
          <p:cNvSpPr txBox="1">
            <a:spLocks noChangeArrowheads="1"/>
          </p:cNvSpPr>
          <p:nvPr/>
        </p:nvSpPr>
        <p:spPr bwMode="auto">
          <a:xfrm>
            <a:off x="7429500" y="3571875"/>
            <a:ext cx="115570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s-AR" sz="1100" b="1"/>
              <a:t>Fosfoglicérido</a:t>
            </a:r>
            <a:endParaRPr lang="es-AR" altLang="es-AR" sz="1100" b="1"/>
          </a:p>
        </p:txBody>
      </p:sp>
      <p:pic>
        <p:nvPicPr>
          <p:cNvPr id="3686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750" y="4857750"/>
            <a:ext cx="2576513" cy="163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24 CuadroTexto"/>
          <p:cNvSpPr txBox="1">
            <a:spLocks noChangeArrowheads="1"/>
          </p:cNvSpPr>
          <p:nvPr/>
        </p:nvSpPr>
        <p:spPr bwMode="auto">
          <a:xfrm>
            <a:off x="6286500" y="5143500"/>
            <a:ext cx="874713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s-AR" sz="1100" b="1"/>
              <a:t>Colesterol</a:t>
            </a:r>
            <a:endParaRPr lang="es-AR" altLang="es-AR" sz="1100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36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 animBg="1"/>
      <p:bldP spid="10" grpId="0" animBg="1"/>
      <p:bldP spid="11" grpId="0" animBg="1"/>
      <p:bldP spid="23" grpId="0"/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785938" y="714375"/>
            <a:ext cx="7072312" cy="23082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s-AR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Constitutivos de órganos y tejidos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s-AR" sz="2400" b="1" dirty="0">
                <a:solidFill>
                  <a:srgbClr val="00B050"/>
                </a:solidFill>
                <a:latin typeface="+mn-lt"/>
              </a:rPr>
              <a:t>Manto térmico </a:t>
            </a:r>
            <a:r>
              <a:rPr lang="es-AR" sz="2400" dirty="0">
                <a:latin typeface="+mn-lt"/>
              </a:rPr>
              <a:t>(en el tejido subcutáneo aísla 	</a:t>
            </a:r>
          </a:p>
          <a:p>
            <a:pPr>
              <a:defRPr/>
            </a:pPr>
            <a:r>
              <a:rPr lang="es-AR" sz="2400" dirty="0">
                <a:latin typeface="+mn-lt"/>
              </a:rPr>
              <a:t>	al cuerpo evitando la pérdida de calor)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s-AR" sz="2400" b="1" dirty="0">
                <a:solidFill>
                  <a:srgbClr val="00B050"/>
                </a:solidFill>
                <a:latin typeface="+mn-lt"/>
              </a:rPr>
              <a:t>Estructura de las membranas celulares</a:t>
            </a:r>
            <a:r>
              <a:rPr lang="es-ES" sz="2400" b="1" dirty="0">
                <a:solidFill>
                  <a:srgbClr val="00B050"/>
                </a:solidFill>
                <a:latin typeface="+mn-lt"/>
              </a:rPr>
              <a:t> </a:t>
            </a:r>
            <a:r>
              <a:rPr lang="es-ES" sz="2400" b="1" dirty="0">
                <a:solidFill>
                  <a:srgbClr val="FB4B05"/>
                </a:solidFill>
                <a:latin typeface="+mn-lt"/>
              </a:rPr>
              <a:t>	</a:t>
            </a:r>
            <a:r>
              <a:rPr lang="es-ES" sz="2400" dirty="0">
                <a:latin typeface="+mn-lt"/>
              </a:rPr>
              <a:t>(Fosfolípidos y Colesterol)</a:t>
            </a:r>
            <a:endParaRPr lang="es-AR" sz="2400" dirty="0">
              <a:latin typeface="+mn-lt"/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es-AR" sz="2400" b="1" dirty="0">
                <a:solidFill>
                  <a:srgbClr val="00B050"/>
                </a:solidFill>
                <a:latin typeface="+mn-lt"/>
              </a:rPr>
              <a:t>Estructura de caracteres sexuales secundarios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2286000" y="0"/>
            <a:ext cx="4935538" cy="12001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AR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LOS LÍPIDOS</a:t>
            </a:r>
          </a:p>
          <a:p>
            <a:pPr algn="ctr">
              <a:defRPr/>
            </a:pPr>
            <a:r>
              <a:rPr lang="es-AR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Se pueden clasificar por su función</a:t>
            </a:r>
            <a:r>
              <a:rPr lang="es-AR" sz="2400" dirty="0">
                <a:solidFill>
                  <a:srgbClr val="C00000"/>
                </a:solidFill>
                <a:latin typeface="+mj-lt"/>
              </a:rPr>
              <a:t>: </a:t>
            </a:r>
          </a:p>
          <a:p>
            <a:pPr>
              <a:defRPr/>
            </a:pPr>
            <a:endParaRPr lang="es-AR" sz="2400" dirty="0">
              <a:latin typeface="+mj-lt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1714500" y="3286125"/>
            <a:ext cx="6715125" cy="113823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s-AR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Reserva de energía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s-AR" sz="24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Fuente o depósito de energía </a:t>
            </a:r>
            <a:r>
              <a:rPr lang="es-AR" sz="2400" dirty="0">
                <a:latin typeface="+mn-lt"/>
              </a:rPr>
              <a:t>(Triglicéridos)</a:t>
            </a:r>
          </a:p>
          <a:p>
            <a:pPr>
              <a:buFont typeface="Wingdings" pitchFamily="2" charset="2"/>
              <a:buChar char="Ø"/>
              <a:defRPr/>
            </a:pPr>
            <a:endParaRPr lang="es-AR" sz="20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0" y="3357563"/>
            <a:ext cx="1704975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s-AR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Lípidos</a:t>
            </a:r>
            <a:r>
              <a:rPr lang="es-A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s-AR" dirty="0"/>
          </a:p>
        </p:txBody>
      </p:sp>
      <p:sp>
        <p:nvSpPr>
          <p:cNvPr id="8" name="7 Abrir llave"/>
          <p:cNvSpPr/>
          <p:nvPr/>
        </p:nvSpPr>
        <p:spPr>
          <a:xfrm>
            <a:off x="1643063" y="1000125"/>
            <a:ext cx="142875" cy="22860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sp>
        <p:nvSpPr>
          <p:cNvPr id="9" name="8 Abrir llave"/>
          <p:cNvSpPr/>
          <p:nvPr/>
        </p:nvSpPr>
        <p:spPr>
          <a:xfrm>
            <a:off x="1643063" y="3357563"/>
            <a:ext cx="142875" cy="85725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cxnSp>
        <p:nvCxnSpPr>
          <p:cNvPr id="11" name="10 Conector recto"/>
          <p:cNvCxnSpPr/>
          <p:nvPr/>
        </p:nvCxnSpPr>
        <p:spPr>
          <a:xfrm>
            <a:off x="785813" y="3857625"/>
            <a:ext cx="85725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"/>
          <p:cNvCxnSpPr/>
          <p:nvPr/>
        </p:nvCxnSpPr>
        <p:spPr>
          <a:xfrm rot="5400000" flipH="1" flipV="1">
            <a:off x="500062" y="2286001"/>
            <a:ext cx="1285875" cy="8572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19 CuadroTexto"/>
          <p:cNvSpPr txBox="1"/>
          <p:nvPr/>
        </p:nvSpPr>
        <p:spPr>
          <a:xfrm>
            <a:off x="1714500" y="4286250"/>
            <a:ext cx="6783388" cy="24193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es-ES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Actividad biológica importante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es-ES" sz="2400" b="1" dirty="0">
                <a:solidFill>
                  <a:srgbClr val="0070C0"/>
                </a:solidFill>
                <a:latin typeface="+mn-lt"/>
              </a:rPr>
              <a:t>Reguladores Biológicos </a:t>
            </a:r>
            <a:r>
              <a:rPr lang="es-ES" sz="2400" dirty="0">
                <a:latin typeface="+mn-lt"/>
              </a:rPr>
              <a:t>(hormonas </a:t>
            </a:r>
            <a:r>
              <a:rPr lang="es-ES" sz="2400" dirty="0" err="1">
                <a:latin typeface="+mn-lt"/>
              </a:rPr>
              <a:t>esteroideas</a:t>
            </a:r>
            <a:r>
              <a:rPr lang="es-ES" sz="2400" dirty="0">
                <a:latin typeface="+mn-lt"/>
              </a:rPr>
              <a:t>)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es-ES" sz="2400" b="1" dirty="0">
                <a:solidFill>
                  <a:srgbClr val="0070C0"/>
                </a:solidFill>
                <a:latin typeface="+mn-lt"/>
              </a:rPr>
              <a:t>Pigmentos</a:t>
            </a:r>
            <a:r>
              <a:rPr lang="es-ES" sz="2400" b="1" dirty="0">
                <a:latin typeface="+mn-lt"/>
              </a:rPr>
              <a:t> </a:t>
            </a:r>
            <a:r>
              <a:rPr lang="es-ES" sz="2400" dirty="0">
                <a:latin typeface="+mn-lt"/>
              </a:rPr>
              <a:t>(</a:t>
            </a:r>
            <a:r>
              <a:rPr lang="es-ES" sz="2400" dirty="0" err="1">
                <a:latin typeface="+mn-lt"/>
              </a:rPr>
              <a:t>retinol</a:t>
            </a:r>
            <a:r>
              <a:rPr lang="es-ES" sz="2400" dirty="0">
                <a:latin typeface="+mn-lt"/>
              </a:rPr>
              <a:t>, carotenos)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es-ES" sz="2400" b="1" dirty="0" err="1">
                <a:solidFill>
                  <a:srgbClr val="0070C0"/>
                </a:solidFill>
                <a:latin typeface="+mn-lt"/>
              </a:rPr>
              <a:t>Cofactores</a:t>
            </a:r>
            <a:r>
              <a:rPr lang="es-ES" sz="2400" b="1" dirty="0">
                <a:solidFill>
                  <a:srgbClr val="0070C0"/>
                </a:solidFill>
                <a:latin typeface="+mn-lt"/>
              </a:rPr>
              <a:t> </a:t>
            </a:r>
            <a:r>
              <a:rPr lang="es-ES" sz="2400" dirty="0">
                <a:latin typeface="+mn-lt"/>
              </a:rPr>
              <a:t>(vitamina K)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es-ES" sz="2400" b="1" dirty="0">
                <a:solidFill>
                  <a:srgbClr val="0070C0"/>
                </a:solidFill>
                <a:latin typeface="+mn-lt"/>
              </a:rPr>
              <a:t>Detergentes</a:t>
            </a:r>
            <a:r>
              <a:rPr lang="es-ES" sz="2400" b="1" dirty="0">
                <a:latin typeface="+mn-lt"/>
              </a:rPr>
              <a:t> </a:t>
            </a:r>
            <a:r>
              <a:rPr lang="es-ES" sz="2400" dirty="0">
                <a:latin typeface="+mn-lt"/>
              </a:rPr>
              <a:t>(ácidos biliares)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es-ES" sz="2400" b="1" dirty="0">
                <a:solidFill>
                  <a:srgbClr val="0070C0"/>
                </a:solidFill>
                <a:latin typeface="+mn-lt"/>
              </a:rPr>
              <a:t>Mensajeros celulares </a:t>
            </a:r>
            <a:r>
              <a:rPr lang="es-ES" sz="2400" dirty="0">
                <a:latin typeface="+mn-lt"/>
              </a:rPr>
              <a:t>(</a:t>
            </a:r>
            <a:r>
              <a:rPr lang="es-ES" sz="2400" dirty="0" err="1">
                <a:latin typeface="+mn-lt"/>
              </a:rPr>
              <a:t>eicosanoides</a:t>
            </a:r>
            <a:r>
              <a:rPr lang="es-ES" sz="2400" dirty="0">
                <a:latin typeface="+mn-lt"/>
              </a:rPr>
              <a:t>, </a:t>
            </a:r>
          </a:p>
          <a:p>
            <a:pPr>
              <a:lnSpc>
                <a:spcPct val="90000"/>
              </a:lnSpc>
              <a:defRPr/>
            </a:pPr>
            <a:r>
              <a:rPr lang="es-ES" sz="2400" dirty="0">
                <a:latin typeface="+mn-lt"/>
              </a:rPr>
              <a:t>			derivados de </a:t>
            </a:r>
            <a:r>
              <a:rPr lang="es-ES" sz="2400" dirty="0" err="1">
                <a:latin typeface="+mn-lt"/>
              </a:rPr>
              <a:t>fosfatidil</a:t>
            </a:r>
            <a:r>
              <a:rPr lang="es-ES" sz="2400" dirty="0">
                <a:latin typeface="+mn-lt"/>
              </a:rPr>
              <a:t> </a:t>
            </a:r>
            <a:r>
              <a:rPr lang="es-ES" sz="2400" dirty="0" err="1">
                <a:latin typeface="+mn-lt"/>
              </a:rPr>
              <a:t>inositol</a:t>
            </a:r>
            <a:r>
              <a:rPr lang="es-ES" sz="2400" dirty="0">
                <a:latin typeface="+mn-lt"/>
              </a:rPr>
              <a:t>)</a:t>
            </a:r>
          </a:p>
        </p:txBody>
      </p:sp>
      <p:sp>
        <p:nvSpPr>
          <p:cNvPr id="21" name="20 Abrir llave"/>
          <p:cNvSpPr/>
          <p:nvPr/>
        </p:nvSpPr>
        <p:spPr>
          <a:xfrm>
            <a:off x="1643063" y="4357688"/>
            <a:ext cx="142875" cy="22860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cxnSp>
        <p:nvCxnSpPr>
          <p:cNvPr id="22" name="21 Conector recto"/>
          <p:cNvCxnSpPr/>
          <p:nvPr/>
        </p:nvCxnSpPr>
        <p:spPr>
          <a:xfrm rot="16200000" flipH="1">
            <a:off x="397669" y="4326732"/>
            <a:ext cx="1419225" cy="9286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/>
      <p:bldP spid="8" grpId="0" animBg="1"/>
      <p:bldP spid="9" grpId="0" animBg="1"/>
      <p:bldP spid="20" grpId="0"/>
      <p:bldP spid="2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2 CuadroTexto"/>
          <p:cNvSpPr txBox="1">
            <a:spLocks noChangeArrowheads="1"/>
          </p:cNvSpPr>
          <p:nvPr/>
        </p:nvSpPr>
        <p:spPr bwMode="auto">
          <a:xfrm>
            <a:off x="785813" y="571500"/>
            <a:ext cx="7572375" cy="5878513"/>
          </a:xfrm>
          <a:prstGeom prst="rect">
            <a:avLst/>
          </a:prstGeo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AR" sz="2800" b="1">
                <a:solidFill>
                  <a:srgbClr val="FF0000"/>
                </a:solidFill>
              </a:rPr>
              <a:t>Los lípidos presentes en los alimentos</a:t>
            </a:r>
          </a:p>
          <a:p>
            <a:pPr algn="just" eaLnBrk="1" hangingPunct="1"/>
            <a:r>
              <a:rPr lang="es-ES" altLang="es-AR" sz="2800" b="1"/>
              <a:t>- </a:t>
            </a:r>
            <a:r>
              <a:rPr lang="es-ES" altLang="es-AR" sz="2000" b="1"/>
              <a:t>Se encuentran generalmente en mayor concentración en </a:t>
            </a:r>
          </a:p>
          <a:p>
            <a:pPr algn="just" eaLnBrk="1" hangingPunct="1"/>
            <a:r>
              <a:rPr lang="es-ES" altLang="es-AR" sz="2000" b="1">
                <a:solidFill>
                  <a:srgbClr val="7030A0"/>
                </a:solidFill>
              </a:rPr>
              <a:t>	Aceites</a:t>
            </a:r>
          </a:p>
          <a:p>
            <a:pPr algn="just" eaLnBrk="1" hangingPunct="1"/>
            <a:r>
              <a:rPr lang="es-ES" altLang="es-AR" sz="2000" b="1">
                <a:solidFill>
                  <a:srgbClr val="7030A0"/>
                </a:solidFill>
              </a:rPr>
              <a:t>	Manteca</a:t>
            </a:r>
          </a:p>
          <a:p>
            <a:pPr algn="just" eaLnBrk="1" hangingPunct="1"/>
            <a:r>
              <a:rPr lang="es-ES" altLang="es-AR" sz="2000" b="1">
                <a:solidFill>
                  <a:srgbClr val="7030A0"/>
                </a:solidFill>
              </a:rPr>
              <a:t>	Yema de huevo</a:t>
            </a:r>
          </a:p>
          <a:p>
            <a:pPr algn="just" eaLnBrk="1" hangingPunct="1"/>
            <a:r>
              <a:rPr lang="es-ES" altLang="es-AR" sz="2000" b="1"/>
              <a:t>- En general están presentes como:</a:t>
            </a:r>
          </a:p>
          <a:p>
            <a:pPr algn="just" eaLnBrk="1" hangingPunct="1"/>
            <a:r>
              <a:rPr lang="es-ES" altLang="es-AR" sz="2000" b="1"/>
              <a:t>	</a:t>
            </a:r>
            <a:r>
              <a:rPr lang="es-ES" altLang="es-AR" sz="2000" b="1">
                <a:solidFill>
                  <a:srgbClr val="C00000"/>
                </a:solidFill>
              </a:rPr>
              <a:t>triglicéridos (grasas neutras)</a:t>
            </a:r>
          </a:p>
          <a:p>
            <a:pPr algn="just" eaLnBrk="1" hangingPunct="1"/>
            <a:r>
              <a:rPr lang="es-ES" altLang="es-AR" sz="2000" b="1"/>
              <a:t> 	ácidos grasos y sus derivados </a:t>
            </a:r>
          </a:p>
          <a:p>
            <a:pPr algn="just" eaLnBrk="1" hangingPunct="1"/>
            <a:r>
              <a:rPr lang="es-ES" altLang="es-AR" sz="2000" b="1"/>
              <a:t>	fosfolípidos</a:t>
            </a:r>
          </a:p>
          <a:p>
            <a:pPr algn="just" eaLnBrk="1" hangingPunct="1"/>
            <a:r>
              <a:rPr lang="es-ES" altLang="es-AR" sz="2000" b="1"/>
              <a:t>	glucolípidos</a:t>
            </a:r>
          </a:p>
          <a:p>
            <a:pPr algn="just" eaLnBrk="1" hangingPunct="1"/>
            <a:r>
              <a:rPr lang="es-ES" altLang="es-AR" sz="2000" b="1"/>
              <a:t>	esteroles </a:t>
            </a:r>
          </a:p>
          <a:p>
            <a:pPr algn="just" eaLnBrk="1" hangingPunct="1"/>
            <a:r>
              <a:rPr lang="es-ES" altLang="es-AR" sz="2000" b="1"/>
              <a:t>	vitaminas liposolubles (A, D, E, K)</a:t>
            </a:r>
          </a:p>
          <a:p>
            <a:pPr algn="just" eaLnBrk="1" hangingPunct="1"/>
            <a:endParaRPr lang="es-ES" altLang="es-AR" sz="2000" b="1"/>
          </a:p>
          <a:p>
            <a:pPr algn="just" eaLnBrk="1" hangingPunct="1"/>
            <a:endParaRPr lang="es-ES" altLang="es-AR" sz="2000" b="1"/>
          </a:p>
          <a:p>
            <a:pPr algn="just" eaLnBrk="1" hangingPunct="1">
              <a:buFontTx/>
              <a:buChar char="-"/>
            </a:pPr>
            <a:r>
              <a:rPr lang="es-AR" altLang="es-AR" sz="2000" b="1"/>
              <a:t>Las grasas producen por oxidación </a:t>
            </a:r>
            <a:r>
              <a:rPr lang="es-AR" altLang="es-AR" sz="2000" b="1">
                <a:solidFill>
                  <a:srgbClr val="C00000"/>
                </a:solidFill>
              </a:rPr>
              <a:t>9 Kcal/g</a:t>
            </a:r>
            <a:r>
              <a:rPr lang="es-AR" altLang="es-AR" sz="2000" b="1"/>
              <a:t>, </a:t>
            </a:r>
          </a:p>
          <a:p>
            <a:pPr algn="just" eaLnBrk="1" hangingPunct="1"/>
            <a:r>
              <a:rPr lang="es-AR" altLang="es-AR" sz="2000" b="1"/>
              <a:t>el doble de energía  respecto a los hidratos de carbono </a:t>
            </a:r>
          </a:p>
          <a:p>
            <a:pPr algn="just" eaLnBrk="1" hangingPunct="1"/>
            <a:r>
              <a:rPr lang="es-AR" altLang="es-AR" sz="2000" b="1"/>
              <a:t>o las proteínas (4 Kcal/g)</a:t>
            </a:r>
            <a:endParaRPr lang="es-ES" altLang="es-AR" sz="2000" b="1"/>
          </a:p>
          <a:p>
            <a:pPr algn="just" eaLnBrk="1" hangingPunct="1"/>
            <a:endParaRPr lang="es-ES" altLang="es-AR" sz="2000" b="1"/>
          </a:p>
        </p:txBody>
      </p:sp>
      <p:sp>
        <p:nvSpPr>
          <p:cNvPr id="6147" name="AutoShape 2" descr="data:image/jpeg;base64,/9j/4AAQSkZJRgABAQAAAQABAAD/2wCEAAkGBxQSEhUUEhQUFBQXFRUUFBQVFxQUFRUVFBQWFhQVFRQYHCggGBolHBQUITEhJSkrLi4uFx8zODMsNygtLiwBCgoKDg0OGhAQGywkHyQsLCwsLywsLCwsLCwsLCwsLCwsLCwsLCwsLCwsLCwsLCwsLCwsLCwsLCwsLCwsLCwsK//AABEIAMoAyAMBIgACEQEDEQH/xAAbAAACAwEBAQAAAAAAAAAAAAAEBQIDBgEAB//EADUQAAEDAwMCBQIGAQMFAAAAAAEAAgMEESEFMUESUQYiYXGRMoETobHB0fDhI0JSFGJygqL/xAAaAQADAQEBAQAAAAAAAAAAAAACAwQBAAUG/8QAJhEAAwACAgICAgIDAQAAAAAAAAECAxEhMQQSIkETUTJhFHHRkf/aAAwDAQACEQMRAD8AbRhMIxhBRhGw7L55n0jL1xsmS0bix+VzdT/EDD1Ft8W6uyx9AFNSC27nG5tgdkuZq7m8Y9DZH1s3UPT0SqSFZOn2EuhpHqgdgm3urmusQR/hZq3SbfCnHUkbXHsjeL9GcH0iiDHAEAI9r2tFyFi/DmqefocRnY/ym+qV4aLX+OU+MnrO9EV4HV6L9Tqg8WOyy9XALqx8znHsELMHe3qpbyOq2y3HjULSI9Ibkm3vhCVGtEXDM+p2/wAqUtLfJyg5qeyZEx9nU6L4NdkG4B+QfyRsPif/AJBw+HJIQqJmp/4or6F7aNnT6/G4HzD9D8FZirIlkLhciw35sgqOifM8MjaXHsP37LZ0ng15bZ7wzuGi5+V341jfDFvJP2ZGnc4PBYSLHFuSt/SzOfGHEFriM/yoM8IBg8jzf1AP6I11IYwBwMXQW230dNw+mJKWr/DJY76r397pk2rKQa3pz3TMkBPSD5gOwTWnqhJgEehU1T6vhlPFLehrHN1KynDhfqIAv5fZDOkDRYfKqZNcoleuyd499DItXkJU1NgCeSB9zsvI3SA9WZWEo2BLoUyp0LLGWAq1rr2VV9l6RxsbbrU9C3yLa6oEbrDOeOFFsgdsUvqIulxzucn1UJoiB5d+6L0l9HbaCqmlJ/W6rZFf3G6pirJAMi45xYq6HUGE5BaUTVJfs5NbJtiIV/47jgkn+90WYwQCOUM6E3xt3SPffYw6Kkj1V0eojlrv1CHDen6QXHvwqxHK76iB6NC7SZzGrJGOxcX7c/CjJSgpNNpx3578qVHUTh4Y28l9mkXPyimE/wCLAb1yyys09GaD4UfOep92x/m72/la3S9AvZ03uGDI/wDY8rRtbbZW4MNtfIgz+UlxIDp2lxwt6Y2ho9Nz6k8ovoVgXLKtY0iB22UmNQezCIIXi1Y4NViLUNKuD0c8fwsBDQS0krnPzEL55B4uvrJal+raOyoYWP5G43U94e9fZXi8nX8jKUmpRyEC4N0wjiIuTa3Cy9V4UmonGRjutoBsCM29D3Q8HiwOs07kgb/so7wNPjkunJNLe9Grkd6rqWT6hbyRt6nnjt6nsvJaxNo15EhfE1H04QMRRsKJ9jWWhubK4Qi2yjG9o5ypulFt7oKewRVqMI7IKgk6rtOCNk0nF0DJEGebZbLWtGnpaZ17Af5Vcum3F0506YPaHBEVFPb2st29cAe2npiSmqfw2dJFyPp+6WV1a8829sJ1X0VxhKP+k+Uceq5Zze1wBwzv4c5GMrJR2Pe4/hEspABnZPNC8PGeznAsj4JFnP8AYcD1TOLekgKpY1tsD0RslS6zYyAPqdfyj7rd6VpDIRcZdy47/bsiqSlbG0NY0ADgIgKrF40y96POzeTV8fR2y6uLqrRIeXl5eWnHlwrq8uaOOWXCFJcWNG7KZow4WIuF8+8S6C2md+NEwWO7/wDh625J4K+iPQ1QwOaWuALSCCDsQd0jJKKMVuT46Z3OuG+Vt8m+XE7kncryf6h4bLJbMHkOzidh2Pay8kev6PQ/JIHGUyp0vY3KYUyiZUycoF8rM6zqpY7pYbd+U61echuN1iappubqnBjTe2TZbaXAbF4lkb9QDh8FN6bU2ytvusg5qhEXMN2GxVF+NFdcMRPkXL55R9C02oDHdgfhaU7D7/C+b6drIOJPKe/B/haEai4tFrHChvHUMqVTkW0Oagj7pe+AbmyWzVb+fyXRUAi7glNMZKSG9B0GRo39NxjK1lJqBGDkLF6C9hmFt+l2PstM0LPesbXqIyxNcM0kMgcLjZWpBTzFuyc09QHD1Xp+P5M5OHwzzcuFzyui9eUSuqvZOdXl5eWnHl5eXiFrOOFcXbKuSRA+OwktnnlB1Eiqra3pHH3WerNQLttlB5GdLgtw4GwjWanyODSC6xLb5s4bLyTvcvKSfJqeC38CFzCjIUviKPgcuooPT04cEhrdJN7haQPUbXRTbnoCpVGHmoHDhBSRWW9mpLpLW6cFTj8nfYi8C+jMBqsp5nMN2uIz9vhFS0ZCGMJvYC5VXsqRM5aGkGt8Pbf1H8In8YPt0Xsd78e3dWaJ4VllNwwn12aPvytzpvg1rMyOuezcD5U1RO/ihqy+q+TM54cp+mUX3sfc4WxjRL6GNgsxjW+wz8pa8FpuPhQ+RxQU0r6DAFZG8g3CFimurwUtP9GVP7G1PUh2DuiQ1JGFH0tXw75XpeP5KfF/+kOXC1zIcvLl15ehsmPdS7dQNkNU1QAQVk9VthzDroummASTUNU6cDJQOo6nfDflJ3SXXl5vLdPUnpYPFS5ovqaku3KGuuErhUvZZ0dXlFeXepjoEYxXx4CgFaBhNbGIpe5XUr7qhzVfTM5Qs36CQboSqaOUWMDKJ0fSRUDrJP4ewt/u72Pb1WxLp6QFVMLdGfpNLdUm0Qvbc7Ae5Ws0bwhFF5pP9R3/AM/Cf0dGyNvSxoaOwRLQr4x6PLy53T4ORsAFgLDsFMhdAXbJ2iZsFnjultRCnZahpobqXPh9h2LLozksRGQrYKng7o6enS6eBeZU1DL5pWg5rlMFLIZyMH5RzJLoprYFRoYU1XbB2RrpRwkt1MVFgVbi8lyvVk14E3tBVXWBoyVmq7UC/nCor6wuP7IEvU2XO8j/AKLsOBQtsm56jdQJXC5BMjWyy6iXKp0lt1ltd8Q38kJ9HP8A2CpxYXb0hGTKoW2NdZ1oR+RmZD2/2+pXlmdNgsep1yTkrqtWKJ41snVVXJumBXsaqogiIzleceiVGNddI2MXccfmfQBU1uoBp6WDrkOzRm3vb9ETpvhuSU9dQS3s0b+3omTG+xd5FIoklkqT0taem/0i5v6uW68PQGCIMcO5I90RR0TIm2Y0NH5n3KiZs2K2q9NaJap5FobxuvsrAEsilIOEwhlDvfsq8WVXw+yLJDksXl1eTxRxcIUrLiw4oliul9RTpsQst40rixojbzl3/j2U2bEqRRhp70SnhQ7XlnqEHpOsZDJNsdLjx6H+U2nhXmXjcnoJ/TJxTAhcqH2afZAC4yFKWe7T7LJsxzyJ5XKolekeqHPRRA+qLC5UT1IYCSbAbkoSu1BsYu427LG6nqT53Zw3hv7lXYfHdf6I8udT/sO1rX3S+RnlZyeXf4QdBCOyhT0vdHRgDZehqZWpJEqp7oYMY0AWse+V1coad0hsxpJ5/wArqRVclaXBp5ZOht0lqdWc7DTb+8HhG6xUjp6eVmDukYcSc7YWbM1Wkb/wFA2z3Eea4AJ32ubfK2bQsT4Ml/0z7/stdBUcFA61WmKpb5QYGoWqo75CLYVaEdY5taYpW5fAkZKWmzvlGRychE1FKHBLXROjPcKO4rE/6HqpyL+xzT1F8HdEFJYZgUbBU2wVZh8lPiiXJha5QauLrSDsokKx/tCDpWJ8aG0zTwWfoStpdZHxtTkta8D6b/B3/RJzPUlHjL5mdYy44x/bJvpurdNmSHy8OPHofRJKWXhckFnEg3/7bX+F5/3yenS2jW1bQBcnCQVlZwEHJWuw0k2G1+Evq6mz2j0JQrFt8A/xXIXJKlOq6u2Md3HZv89kHqus9PlZl35BZw3cbk3J5XoYPG+6I83kfUk6id8rupxv+g9ldBCpQxIljOwVbeuEImNvbOsFk30XRnzHby8uTLQ/DvVZ83lbuG8lHa14iZC38OCxPps3+Ur+RQvj0HXhpmhrfqPAy53uuLAvrC53U8kk75sV5EoQLvROqqC5xuqrrszLFQLli64AfL5HOg6t+E7OxX0GirGyNuCCvkYTPSdXfC7BuOQdknNh9+V2HFaPrNPUFv8ACZwyh23wsfpOuMlG9jyOU7hl5BU01WN6YdSr5Q6XHxA7oenqwd90WqU5tEzTlimpoy3LVXFUcHBTkhA1dCDso8vjueYHxlT4o5FMRsUfFUh2+CkHW5m6u/FBGFmHyKj/AIbkwKh6Qk+salE1paQHntx90q1LUHNFg4rO1VR3KO/LdfGUHi8TXypgL5+l5FsE3Hp6K1hzdJdY1AMBIyQitJrxI0Ec7jseQueKvT20UTkn29RjPGCEg1Wie67ozZ9vp7j09VonIeppuoXGHDYoMWT1ZuSFS0fP2RlExRp/qGnB/naLPH1N7+oUNK0l0h/4t5P8L01mVLZ56wer5AqSjc8gNFytbp+kRwN65COrudgpOfFStsLX7bklZzUtRdIfMccNG337oea7GcIZavrxeOiO4b35KzkhuvOfdSijuiXADe+EepqYvNl1PtKo7ZXVPedp8FOPx01yRrKEHISKeLpK1IQldQhwuN0OPNrhhZcCfKM8Ap9SslgLTlQsqk99ETWuzzJXNPU0kEcharQ/FJBDZcevBWTUTdDUprkJf0fYqarDxcFMaarIwchfItJ1p8R3Jb2W60nXGSjfKkqKh7kParhm0jeHZBXUlinIyCjBqTQPNhHPkS+K4YqsNLrkInpw5Z7Ux+Fzvwra/wAQcMH3Kymo15JJcbqbLWO3qOWVYsVyt10Tr9Q6kiq63uUBqetNbgZPYLPVNa5++Aq8Hi/bF5fJS4Rbqdb1mw2791HSq4xPvu04cP390GAiIWBXuV66IVde3sb2jrQ9ozfsUU3bJWPoa5sVgSbcjt6rT0dY1w3v68Lys2Fy9ro9bFlVL+y2WG+RwpGscxh6Wgu4/vKm44VZHYpcU0w2jKVFSS4lxuUMXXTXUtOLnEsHuO6Bp4M5XpTcudohqK9tHIIbptRUfJRFFStCY9GMKbJl3wirFg1yyMRsvKcbF5Ssq2VsVwaqYzlXOOERxRUUrXbpNW6WRlqcuepgopyORV4VRkXNIwVC601ZQBwxus/VUpbwqoyKiO8TgqYUTTTlpuDZBq0GwTEhVG00jxIMB5T2orGuZcEFfLC9Ww6o9uL47KbL4nu9oZGZT2arVNTZGLucPQc/CxmqarJIcXa381KZwebjfsTf4JTXSqRjxix7g8fZMw4YxLfbNy3WV63oyPSVNrVuZvDrDkYPb+7KiLwyb4F7qj/IkR/iv9mRbCUU2gfa9iAvoNF4fhi80tjbjj7pH4h1hjiWxAdr8W9AuWRvpGfildsyBhN00onujG/2P9wqg4D37qByjfyXIC+L2jRUerbB3smD3E26c/ss7QUriRjCePpXRNuy+2xz8Lz8sTNcHoYbqp5GNNFm25KrrNID7ubh2/ugqCoJF75TeGW+6ZCSWga3vaFUOMHBR0ZupVkbXeh4/wAoWB9jYqe1yVxW0GtC8vMXUlsMEauPcptUXtR7OKgrAohqs6VrO2da5cmpA8ZUWhWhyHldHNJmcrdOLDcbIB610wDglM+mXOFXizcckWXx3vciCQqroJT6TS7C6Fkp7cJ6yp9E7wtPkVA2R1FUkEFp6Xd+D7oeohQ4Nk3SpCnuWbvTtYa7DwGv/I+xRtdrDW7Hb+4WCjqcWP2PIXZ6q+yT+PTHfk2hjrWrPk2djsP7lJAV25KMoqMuOybtSuROnT4KoacuTih0zujKahAR0TbKXJ5H0i3F4v3RbTQtYNkR1A7obqVjCo6+XZYpU9CaspzG+7dj8eyLpqsX8xV1VH1YKUSx2wd0+L2uRFxroZveb+ndRdKCbfBStk5bhyLa6+eVlL9nS/0NaZ68hIn4xuvJLS2OLQVNQXmrQyzoUmhdC5Gh2do8WqtyuKqPK0whdSDbqB3V8a1nHC3uqXwNPCvlVTVyejHKYBU6aDslcujHhaZUp0ZqQm8EUZWTTXDhRbQOJ2WscMKhoynPOxC8aRfRaRy5N4acN2XWKQU95KoqjFM9FgC6GL0auKSMBH4UmFdlXW7Ivo08qaulDh2I2P7K8L0i5MFr6Edr3BwfzBUWHpOdlfqf1D2Vcn0/ZPENBTBbIXlVTfT/AHsvJTW3yMR//9k="/>
          <p:cNvSpPr>
            <a:spLocks noChangeAspect="1" noChangeArrowheads="1"/>
          </p:cNvSpPr>
          <p:nvPr/>
        </p:nvSpPr>
        <p:spPr bwMode="auto">
          <a:xfrm>
            <a:off x="1444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s-AR" altLang="es-AR"/>
          </a:p>
        </p:txBody>
      </p:sp>
      <p:pic>
        <p:nvPicPr>
          <p:cNvPr id="6148" name="Picture 4" descr="H1104301-Fats-SP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2188" y="1714500"/>
            <a:ext cx="2239962" cy="311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81" name="Rectangle 5"/>
          <p:cNvSpPr>
            <a:spLocks noGrp="1" noChangeArrowheads="1"/>
          </p:cNvSpPr>
          <p:nvPr>
            <p:ph type="title"/>
          </p:nvPr>
        </p:nvSpPr>
        <p:spPr>
          <a:xfrm>
            <a:off x="684213" y="188913"/>
            <a:ext cx="7772400" cy="1143000"/>
          </a:xfr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</a:gradFill>
          <a:ln>
            <a:miter lim="800000"/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eaLnBrk="1" hangingPunct="1">
              <a:defRPr/>
            </a:pPr>
            <a:r>
              <a:rPr lang="es-ES_tradnl" sz="3200" b="1" dirty="0">
                <a:solidFill>
                  <a:srgbClr val="7030A0"/>
                </a:solidFill>
              </a:rPr>
              <a:t>COMPOSICION </a:t>
            </a:r>
            <a:r>
              <a:rPr lang="es-ES_tradnl" sz="3200" b="1" dirty="0" smtClean="0">
                <a:solidFill>
                  <a:srgbClr val="7030A0"/>
                </a:solidFill>
              </a:rPr>
              <a:t>LIPÍDICA </a:t>
            </a:r>
            <a:r>
              <a:rPr lang="es-ES_tradnl" sz="3200" b="1" dirty="0">
                <a:solidFill>
                  <a:srgbClr val="7030A0"/>
                </a:solidFill>
              </a:rPr>
              <a:t>DE ALGUNOS COMPONENTES DE  DIETA</a:t>
            </a:r>
            <a:endParaRPr lang="es-ES" sz="3200" b="1" dirty="0">
              <a:solidFill>
                <a:srgbClr val="7030A0"/>
              </a:solidFill>
            </a:endParaRPr>
          </a:p>
        </p:txBody>
      </p:sp>
      <p:sp>
        <p:nvSpPr>
          <p:cNvPr id="101382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1484313"/>
            <a:ext cx="3810000" cy="4114800"/>
          </a:xfrm>
        </p:spPr>
        <p:txBody>
          <a:bodyPr/>
          <a:lstStyle/>
          <a:p>
            <a:pPr eaLnBrk="1" hangingPunct="1"/>
            <a:r>
              <a:rPr lang="es-ES_tradnl" altLang="es-AR" smtClean="0"/>
              <a:t>MANTECA		Mirístico         2 %</a:t>
            </a:r>
          </a:p>
          <a:p>
            <a:pPr eaLnBrk="1" hangingPunct="1">
              <a:buFontTx/>
              <a:buNone/>
            </a:pPr>
            <a:r>
              <a:rPr lang="es-ES_tradnl" altLang="es-AR" smtClean="0"/>
              <a:t>		Palmítico	 25 %</a:t>
            </a:r>
          </a:p>
          <a:p>
            <a:pPr eaLnBrk="1" hangingPunct="1">
              <a:buFontTx/>
              <a:buNone/>
            </a:pPr>
            <a:r>
              <a:rPr lang="es-ES_tradnl" altLang="es-AR" smtClean="0"/>
              <a:t>		Palmitoleico   3 %</a:t>
            </a:r>
          </a:p>
          <a:p>
            <a:pPr eaLnBrk="1" hangingPunct="1">
              <a:buFontTx/>
              <a:buNone/>
            </a:pPr>
            <a:r>
              <a:rPr lang="es-ES_tradnl" altLang="es-AR" smtClean="0"/>
              <a:t>		Esteárico	14 %</a:t>
            </a:r>
          </a:p>
          <a:p>
            <a:pPr eaLnBrk="1" hangingPunct="1">
              <a:buFontTx/>
              <a:buNone/>
            </a:pPr>
            <a:r>
              <a:rPr lang="es-ES_tradnl" altLang="es-AR" smtClean="0"/>
              <a:t>		Oleico	45 %</a:t>
            </a:r>
          </a:p>
          <a:p>
            <a:pPr eaLnBrk="1" hangingPunct="1">
              <a:buFontTx/>
              <a:buNone/>
            </a:pPr>
            <a:r>
              <a:rPr lang="es-ES_tradnl" altLang="es-AR" smtClean="0"/>
              <a:t>		Linoleico	 9 %</a:t>
            </a:r>
            <a:endParaRPr lang="es-ES" altLang="es-AR" smtClean="0"/>
          </a:p>
        </p:txBody>
      </p:sp>
      <p:sp>
        <p:nvSpPr>
          <p:cNvPr id="101383" name="Rectangle 7"/>
          <p:cNvSpPr>
            <a:spLocks noGrp="1" noChangeArrowheads="1"/>
          </p:cNvSpPr>
          <p:nvPr>
            <p:ph type="body" sz="half" idx="2"/>
          </p:nvPr>
        </p:nvSpPr>
        <p:spPr>
          <a:xfrm>
            <a:off x="4500563" y="1557338"/>
            <a:ext cx="3810000" cy="2735262"/>
          </a:xfrm>
        </p:spPr>
        <p:txBody>
          <a:bodyPr/>
          <a:lstStyle/>
          <a:p>
            <a:pPr eaLnBrk="1" hangingPunct="1"/>
            <a:r>
              <a:rPr lang="es-ES_tradnl" altLang="es-AR" smtClean="0"/>
              <a:t>ACEITE DE OLIVA</a:t>
            </a:r>
          </a:p>
          <a:p>
            <a:pPr eaLnBrk="1" hangingPunct="1">
              <a:buFontTx/>
              <a:buNone/>
            </a:pPr>
            <a:r>
              <a:rPr lang="es-ES_tradnl" altLang="es-AR" smtClean="0"/>
              <a:t>		Palmítico 	11 %</a:t>
            </a:r>
          </a:p>
          <a:p>
            <a:pPr eaLnBrk="1" hangingPunct="1">
              <a:buFontTx/>
              <a:buNone/>
            </a:pPr>
            <a:r>
              <a:rPr lang="es-ES_tradnl" altLang="es-AR" smtClean="0"/>
              <a:t>		Esteárico	 2 %</a:t>
            </a:r>
          </a:p>
          <a:p>
            <a:pPr eaLnBrk="1" hangingPunct="1">
              <a:buFontTx/>
              <a:buNone/>
            </a:pPr>
            <a:r>
              <a:rPr lang="es-ES_tradnl" altLang="es-AR" smtClean="0"/>
              <a:t>		Oleico	79 %</a:t>
            </a:r>
          </a:p>
          <a:p>
            <a:pPr eaLnBrk="1" hangingPunct="1">
              <a:buFontTx/>
              <a:buNone/>
            </a:pPr>
            <a:r>
              <a:rPr lang="es-ES_tradnl" altLang="es-AR" smtClean="0"/>
              <a:t>		Linoleico	 7 %</a:t>
            </a:r>
            <a:endParaRPr lang="es-ES" altLang="es-AR" smtClean="0"/>
          </a:p>
        </p:txBody>
      </p:sp>
      <p:sp>
        <p:nvSpPr>
          <p:cNvPr id="101384" name="Text Box 8"/>
          <p:cNvSpPr txBox="1">
            <a:spLocks noChangeArrowheads="1"/>
          </p:cNvSpPr>
          <p:nvPr/>
        </p:nvSpPr>
        <p:spPr bwMode="auto">
          <a:xfrm>
            <a:off x="4716463" y="4508500"/>
            <a:ext cx="4103687" cy="210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AR"/>
              <a:t>GRASA</a:t>
            </a:r>
          </a:p>
          <a:p>
            <a:pPr eaLnBrk="1" hangingPunct="1">
              <a:spcBef>
                <a:spcPct val="50000"/>
              </a:spcBef>
            </a:pPr>
            <a:r>
              <a:rPr lang="es-ES_tradnl" altLang="es-AR"/>
              <a:t>Palmítico	26 %</a:t>
            </a:r>
          </a:p>
          <a:p>
            <a:pPr eaLnBrk="1" hangingPunct="1">
              <a:spcBef>
                <a:spcPct val="50000"/>
              </a:spcBef>
            </a:pPr>
            <a:r>
              <a:rPr lang="es-ES_tradnl" altLang="es-AR"/>
              <a:t>Esteárico	25 %</a:t>
            </a:r>
          </a:p>
          <a:p>
            <a:pPr eaLnBrk="1" hangingPunct="1">
              <a:spcBef>
                <a:spcPct val="50000"/>
              </a:spcBef>
            </a:pPr>
            <a:r>
              <a:rPr lang="es-ES_tradnl" altLang="es-AR"/>
              <a:t>Oleico		36 %</a:t>
            </a:r>
            <a:endParaRPr lang="es-ES" altLang="es-AR"/>
          </a:p>
        </p:txBody>
      </p:sp>
      <p:pic>
        <p:nvPicPr>
          <p:cNvPr id="101386" name="Picture 10" descr="34567543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2714625"/>
            <a:ext cx="3200400" cy="202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1388" name="Picture 12" descr="jarrita_aceite_oliv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5100" y="1571625"/>
            <a:ext cx="2628900" cy="321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1390" name="Picture 14" descr="ANd9GcQ8Wu_IlxexrrMMmLpAlf9jNdr4PgQXkgOBcBAVvbN-eEt5BS6l4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9063" y="4643438"/>
            <a:ext cx="320040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1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1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1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1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1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1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13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13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1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" dur="2000" fill="hold"/>
                                        <p:tgtEl>
                                          <p:spTgt spid="10138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5" dur="2000" fill="hold"/>
                                        <p:tgtEl>
                                          <p:spTgt spid="1013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6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7" dur="2000" fill="hold"/>
                                        <p:tgtEl>
                                          <p:spTgt spid="10139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01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01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1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01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01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1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01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01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1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0" dur="500"/>
                                        <p:tgtEl>
                                          <p:spTgt spid="101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5" dur="500"/>
                                        <p:tgtEl>
                                          <p:spTgt spid="1013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0" dur="500"/>
                                        <p:tgtEl>
                                          <p:spTgt spid="1013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5" dur="500"/>
                                        <p:tgtEl>
                                          <p:spTgt spid="1013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0" dur="500"/>
                                        <p:tgtEl>
                                          <p:spTgt spid="1013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5" dur="500"/>
                                        <p:tgtEl>
                                          <p:spTgt spid="1013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0" dur="500"/>
                                        <p:tgtEl>
                                          <p:spTgt spid="1013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5" dur="500"/>
                                        <p:tgtEl>
                                          <p:spTgt spid="1013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 nodeType="clickPar">
                      <p:stCondLst>
                        <p:cond delay="indefinite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0" dur="500"/>
                                        <p:tgtEl>
                                          <p:spTgt spid="1013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 nodeType="clickPar">
                      <p:stCondLst>
                        <p:cond delay="indefinite"/>
                      </p:stCondLst>
                      <p:childTnLst>
                        <p:par>
                          <p:cTn id="9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5" dur="500"/>
                                        <p:tgtEl>
                                          <p:spTgt spid="1013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 nodeType="clickPar">
                      <p:stCondLst>
                        <p:cond delay="indefinite"/>
                      </p:stCondLst>
                      <p:childTnLst>
                        <p:par>
                          <p:cTn id="9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0" dur="500"/>
                                        <p:tgtEl>
                                          <p:spTgt spid="1013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 nodeType="clickPar">
                      <p:stCondLst>
                        <p:cond delay="indefinite"/>
                      </p:stCondLst>
                      <p:childTnLst>
                        <p:par>
                          <p:cTn id="10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5" dur="500"/>
                                        <p:tgtEl>
                                          <p:spTgt spid="1013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 nodeType="clickPar">
                      <p:stCondLst>
                        <p:cond delay="indefinite"/>
                      </p:stCondLst>
                      <p:childTnLst>
                        <p:par>
                          <p:cTn id="10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0" dur="500"/>
                                        <p:tgtEl>
                                          <p:spTgt spid="101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82" grpId="0" build="p"/>
      <p:bldP spid="101383" grpId="0" build="p"/>
      <p:bldP spid="10138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2 Tabla"/>
          <p:cNvGraphicFramePr>
            <a:graphicFrameLocks noGrp="1"/>
          </p:cNvGraphicFramePr>
          <p:nvPr/>
        </p:nvGraphicFramePr>
        <p:xfrm>
          <a:off x="642938" y="1893888"/>
          <a:ext cx="7858125" cy="3392487"/>
        </p:xfrm>
        <a:graphic>
          <a:graphicData uri="http://schemas.openxmlformats.org/drawingml/2006/table">
            <a:tbl>
              <a:tblPr/>
              <a:tblGrid>
                <a:gridCol w="2020131"/>
                <a:gridCol w="1945998"/>
                <a:gridCol w="1945998"/>
                <a:gridCol w="1945998"/>
              </a:tblGrid>
              <a:tr h="535527">
                <a:tc>
                  <a:txBody>
                    <a:bodyPr/>
                    <a:lstStyle/>
                    <a:p>
                      <a:pPr algn="ctr"/>
                      <a:r>
                        <a:rPr lang="es-PE" sz="1600" dirty="0"/>
                        <a:t>Aceite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600" dirty="0"/>
                        <a:t>Saturados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B>
                      <a:noFill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600" dirty="0" err="1"/>
                        <a:t>Monoinsaturados</a:t>
                      </a:r>
                      <a:endParaRPr lang="es-PE" sz="16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B>
                      <a:noFill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600" dirty="0" err="1"/>
                        <a:t>Polinsaturados</a:t>
                      </a:r>
                      <a:endParaRPr lang="es-PE" sz="16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B>
                      <a:noFill/>
                    </a:lnB>
                    <a:solidFill>
                      <a:srgbClr val="00CCFF"/>
                    </a:solidFill>
                  </a:tcPr>
                </a:tc>
              </a:tr>
              <a:tr h="357120">
                <a:tc>
                  <a:txBody>
                    <a:bodyPr/>
                    <a:lstStyle/>
                    <a:p>
                      <a:pPr algn="ctr"/>
                      <a:r>
                        <a:rPr lang="es-PE" sz="1500" u="sng" dirty="0">
                          <a:solidFill>
                            <a:srgbClr val="C00000"/>
                          </a:solidFill>
                        </a:rPr>
                        <a:t>Girasol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500"/>
                        <a:t>10 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500"/>
                        <a:t>21 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500" b="1" dirty="0">
                          <a:solidFill>
                            <a:srgbClr val="C00000"/>
                          </a:solidFill>
                        </a:rPr>
                        <a:t>64 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57120">
                <a:tc>
                  <a:txBody>
                    <a:bodyPr/>
                    <a:lstStyle/>
                    <a:p>
                      <a:pPr algn="ctr"/>
                      <a:r>
                        <a:rPr lang="es-PE" sz="1500" u="sng" dirty="0">
                          <a:solidFill>
                            <a:srgbClr val="C00000"/>
                          </a:solidFill>
                        </a:rPr>
                        <a:t>Maíz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500"/>
                        <a:t>13 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500"/>
                        <a:t>25 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500" b="1" dirty="0">
                          <a:solidFill>
                            <a:srgbClr val="C00000"/>
                          </a:solidFill>
                        </a:rPr>
                        <a:t>58 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57120">
                <a:tc>
                  <a:txBody>
                    <a:bodyPr/>
                    <a:lstStyle/>
                    <a:p>
                      <a:pPr algn="ctr"/>
                      <a:r>
                        <a:rPr lang="es-PE" sz="1500" u="sng" dirty="0">
                          <a:solidFill>
                            <a:srgbClr val="C00000"/>
                          </a:solidFill>
                        </a:rPr>
                        <a:t>Oliva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500"/>
                        <a:t>14 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500" dirty="0">
                          <a:solidFill>
                            <a:srgbClr val="C00000"/>
                          </a:solidFill>
                        </a:rPr>
                        <a:t>72 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500"/>
                        <a:t>9 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57120">
                <a:tc>
                  <a:txBody>
                    <a:bodyPr/>
                    <a:lstStyle/>
                    <a:p>
                      <a:pPr algn="ctr"/>
                      <a:r>
                        <a:rPr lang="es-PE" sz="1500" dirty="0" smtClean="0"/>
                        <a:t>Aguacate (Palta)</a:t>
                      </a:r>
                      <a:endParaRPr lang="es-PE" sz="15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500" dirty="0"/>
                        <a:t>10 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500" dirty="0">
                          <a:solidFill>
                            <a:srgbClr val="C00000"/>
                          </a:solidFill>
                        </a:rPr>
                        <a:t>78 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500" dirty="0"/>
                        <a:t>10 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357120">
                <a:tc>
                  <a:txBody>
                    <a:bodyPr/>
                    <a:lstStyle/>
                    <a:p>
                      <a:pPr algn="ctr"/>
                      <a:r>
                        <a:rPr lang="es-PE" sz="1500"/>
                        <a:t>Cacao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500"/>
                        <a:t>59 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500"/>
                        <a:t>32 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500"/>
                        <a:t>3 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57120">
                <a:tc>
                  <a:txBody>
                    <a:bodyPr/>
                    <a:lstStyle/>
                    <a:p>
                      <a:pPr algn="ctr"/>
                      <a:r>
                        <a:rPr lang="es-PE" sz="1500"/>
                        <a:t>Coco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500"/>
                        <a:t>86 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500" dirty="0"/>
                        <a:t>6 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500"/>
                        <a:t>2 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714240">
                <a:tc>
                  <a:txBody>
                    <a:bodyPr/>
                    <a:lstStyle/>
                    <a:p>
                      <a:pPr algn="ctr"/>
                      <a:r>
                        <a:rPr lang="es-PE" sz="1500" dirty="0"/>
                        <a:t>Palma de aceite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500"/>
                        <a:t>49 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500" dirty="0"/>
                        <a:t>37 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500" dirty="0"/>
                        <a:t>9 g</a:t>
                      </a:r>
                      <a:br>
                        <a:rPr lang="es-PE" sz="1500" dirty="0"/>
                      </a:br>
                      <a:endParaRPr lang="es-PE" sz="15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428596" y="214290"/>
            <a:ext cx="8501122" cy="584775"/>
          </a:xfrm>
          <a:prstGeom prst="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16200000" scaled="0"/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s-PE" sz="3200" dirty="0">
                <a:solidFill>
                  <a:srgbClr val="C00000"/>
                </a:solidFill>
              </a:rPr>
              <a:t>Composición de ácidos grasos en distintos aceites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625" y="1773238"/>
            <a:ext cx="7812088" cy="3941762"/>
          </a:xfrm>
          <a:solidFill>
            <a:srgbClr val="FFFF99"/>
          </a:solidFill>
        </p:spPr>
        <p:txBody>
          <a:bodyPr/>
          <a:lstStyle/>
          <a:p>
            <a:pPr eaLnBrk="1" hangingPunct="1"/>
            <a:r>
              <a:rPr lang="es-ES_tradnl" altLang="es-AR" sz="2400" b="1" u="sng" smtClean="0">
                <a:latin typeface="Arial" charset="0"/>
              </a:rPr>
              <a:t>Acidos grasos omega 3</a:t>
            </a:r>
            <a:r>
              <a:rPr lang="es-ES_tradnl" altLang="es-AR" sz="2400" smtClean="0"/>
              <a:t> (</a:t>
            </a:r>
            <a:r>
              <a:rPr lang="es-ES_tradnl" altLang="es-AR" sz="2400" smtClean="0">
                <a:latin typeface="Symbol" pitchFamily="18" charset="2"/>
              </a:rPr>
              <a:t>w=3):</a:t>
            </a:r>
            <a:r>
              <a:rPr lang="es-ES_tradnl" altLang="es-AR" sz="2400" smtClean="0">
                <a:latin typeface="Arial" charset="0"/>
              </a:rPr>
              <a:t>El primer doble enlace se encuentra en el tercer carbono contando desde el extremo metílico (denominado omega)</a:t>
            </a:r>
          </a:p>
          <a:p>
            <a:pPr eaLnBrk="1" hangingPunct="1"/>
            <a:endParaRPr lang="es-ES_tradnl" altLang="es-AR" sz="2400" smtClean="0">
              <a:latin typeface="Arial" charset="0"/>
            </a:endParaRPr>
          </a:p>
          <a:p>
            <a:pPr eaLnBrk="1" hangingPunct="1"/>
            <a:endParaRPr lang="es-ES_tradnl" altLang="es-AR" sz="2400" smtClean="0">
              <a:latin typeface="Arial" charset="0"/>
            </a:endParaRPr>
          </a:p>
          <a:p>
            <a:pPr eaLnBrk="1" hangingPunct="1"/>
            <a:r>
              <a:rPr lang="es-ES_tradnl" altLang="es-AR" sz="2400" b="1" u="sng" smtClean="0">
                <a:latin typeface="Arial" charset="0"/>
              </a:rPr>
              <a:t>Acidos grasos omega 6</a:t>
            </a:r>
            <a:r>
              <a:rPr lang="es-ES_tradnl" altLang="es-AR" sz="2400" smtClean="0">
                <a:latin typeface="Arial" charset="0"/>
              </a:rPr>
              <a:t> (</a:t>
            </a:r>
            <a:r>
              <a:rPr lang="es-ES_tradnl" altLang="es-AR" sz="2400" smtClean="0">
                <a:latin typeface="Symbol" pitchFamily="18" charset="2"/>
              </a:rPr>
              <a:t>w</a:t>
            </a:r>
            <a:r>
              <a:rPr lang="es-ES_tradnl" altLang="es-AR" sz="2400" smtClean="0">
                <a:latin typeface="Arial" charset="0"/>
              </a:rPr>
              <a:t>=6):El primer doble enlace se encuentra en el sexto carbono contando desde el extremo metílico</a:t>
            </a:r>
          </a:p>
          <a:p>
            <a:pPr eaLnBrk="1" hangingPunct="1">
              <a:buFontTx/>
              <a:buNone/>
            </a:pPr>
            <a:endParaRPr lang="es-ES" altLang="es-AR" sz="2800" smtClean="0">
              <a:latin typeface="Arial" charset="0"/>
            </a:endParaRPr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260350"/>
            <a:ext cx="7772400" cy="1143000"/>
          </a:xfrm>
          <a:gradFill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/>
          </a:gradFill>
        </p:spPr>
        <p:txBody>
          <a:bodyPr/>
          <a:lstStyle/>
          <a:p>
            <a:pPr eaLnBrk="1" hangingPunct="1"/>
            <a:r>
              <a:rPr lang="es-ES_tradnl" altLang="es-AR" sz="2800" b="1" smtClean="0">
                <a:solidFill>
                  <a:srgbClr val="C00000"/>
                </a:solidFill>
              </a:rPr>
              <a:t>ACIDOS GRASOS ESENCIALES</a:t>
            </a:r>
            <a:br>
              <a:rPr lang="es-ES_tradnl" altLang="es-AR" sz="2800" b="1" smtClean="0">
                <a:solidFill>
                  <a:srgbClr val="C00000"/>
                </a:solidFill>
              </a:rPr>
            </a:br>
            <a:r>
              <a:rPr lang="es-ES_tradnl" altLang="es-AR" sz="2800" b="1" smtClean="0">
                <a:solidFill>
                  <a:srgbClr val="0000CC"/>
                </a:solidFill>
              </a:rPr>
              <a:t>- </a:t>
            </a:r>
            <a:r>
              <a:rPr lang="es-ES_tradnl" altLang="es-AR" sz="2400" b="1" smtClean="0">
                <a:solidFill>
                  <a:srgbClr val="0000CC"/>
                </a:solidFill>
              </a:rPr>
              <a:t>no son sintetizados por el organismo</a:t>
            </a:r>
            <a:br>
              <a:rPr lang="es-ES_tradnl" altLang="es-AR" sz="2400" b="1" smtClean="0">
                <a:solidFill>
                  <a:srgbClr val="0000CC"/>
                </a:solidFill>
              </a:rPr>
            </a:br>
            <a:r>
              <a:rPr lang="es-ES_tradnl" altLang="es-AR" sz="2400" b="1" smtClean="0">
                <a:solidFill>
                  <a:srgbClr val="0000CC"/>
                </a:solidFill>
              </a:rPr>
              <a:t>- deben ser provistos con la dieta</a:t>
            </a:r>
            <a:endParaRPr lang="es-ES" altLang="es-AR" sz="2400" b="1" smtClean="0">
              <a:solidFill>
                <a:srgbClr val="0000CC"/>
              </a:solidFill>
            </a:endParaRP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500063" y="5643563"/>
            <a:ext cx="7715250" cy="784225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AR" b="1"/>
              <a:t>ACIDO LINOLEICO (18:2) ) (</a:t>
            </a:r>
            <a:r>
              <a:rPr lang="es-ES_tradnl" altLang="es-AR" b="1">
                <a:latin typeface="Symbol" pitchFamily="18" charset="2"/>
              </a:rPr>
              <a:t>w 6,9)</a:t>
            </a:r>
            <a:endParaRPr lang="es-ES" altLang="es-AR" b="1"/>
          </a:p>
          <a:p>
            <a:pPr eaLnBrk="1" hangingPunct="1">
              <a:spcBef>
                <a:spcPct val="50000"/>
              </a:spcBef>
            </a:pPr>
            <a:r>
              <a:rPr lang="es-ES_tradnl" altLang="es-AR" b="1"/>
              <a:t>(1% del valor calórico de la dieta)</a:t>
            </a:r>
            <a:endParaRPr lang="es-ES" altLang="es-AR" b="1"/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500063" y="2987675"/>
            <a:ext cx="4752975" cy="369888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s-ES_tradnl" altLang="es-AR" b="1"/>
              <a:t>ACIDO LINOLENICO (18:3) (</a:t>
            </a:r>
            <a:r>
              <a:rPr lang="es-ES_tradnl" altLang="es-AR" b="1">
                <a:latin typeface="Symbol" pitchFamily="18" charset="2"/>
              </a:rPr>
              <a:t>w 3,6,9)</a:t>
            </a:r>
            <a:endParaRPr lang="es-ES" altLang="es-AR" b="1"/>
          </a:p>
        </p:txBody>
      </p:sp>
      <p:pic>
        <p:nvPicPr>
          <p:cNvPr id="92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25" y="4714875"/>
            <a:ext cx="3552825" cy="187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260350"/>
            <a:ext cx="7772400" cy="1143000"/>
          </a:xfrm>
          <a:gradFill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/>
          </a:gradFill>
        </p:spPr>
        <p:txBody>
          <a:bodyPr/>
          <a:lstStyle/>
          <a:p>
            <a:pPr eaLnBrk="1" hangingPunct="1"/>
            <a:r>
              <a:rPr lang="es-ES_tradnl" altLang="es-AR" sz="2800" b="1" smtClean="0">
                <a:solidFill>
                  <a:srgbClr val="C00000"/>
                </a:solidFill>
              </a:rPr>
              <a:t>ACIDOS GRASOS ESENCIALES</a:t>
            </a:r>
            <a:br>
              <a:rPr lang="es-ES_tradnl" altLang="es-AR" sz="2800" b="1" smtClean="0">
                <a:solidFill>
                  <a:srgbClr val="C00000"/>
                </a:solidFill>
              </a:rPr>
            </a:br>
            <a:r>
              <a:rPr lang="es-ES_tradnl" altLang="es-AR" sz="2800" b="1" smtClean="0">
                <a:solidFill>
                  <a:srgbClr val="0000CC"/>
                </a:solidFill>
              </a:rPr>
              <a:t>Ácidos grasos poliinsaturados</a:t>
            </a:r>
            <a:br>
              <a:rPr lang="es-ES_tradnl" altLang="es-AR" sz="2800" b="1" smtClean="0">
                <a:solidFill>
                  <a:srgbClr val="0000CC"/>
                </a:solidFill>
              </a:rPr>
            </a:br>
            <a:r>
              <a:rPr lang="es-ES_tradnl" altLang="es-AR" sz="2400" b="1" smtClean="0">
                <a:solidFill>
                  <a:srgbClr val="0000CC"/>
                </a:solidFill>
              </a:rPr>
              <a:t>Importancia en la dieta</a:t>
            </a:r>
            <a:endParaRPr lang="es-ES" altLang="es-AR" sz="2400" b="1" smtClean="0">
              <a:solidFill>
                <a:srgbClr val="0000CC"/>
              </a:solidFill>
            </a:endParaRPr>
          </a:p>
        </p:txBody>
      </p:sp>
      <p:pic>
        <p:nvPicPr>
          <p:cNvPr id="10243" name="Picture 7" descr="Omega fatty acids 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1571625"/>
            <a:ext cx="3429000" cy="4786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12 CuadroTexto"/>
          <p:cNvSpPr txBox="1"/>
          <p:nvPr/>
        </p:nvSpPr>
        <p:spPr>
          <a:xfrm>
            <a:off x="0" y="1785938"/>
            <a:ext cx="5675313" cy="44005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Dieta rica en AG poliinsaturados (</a:t>
            </a:r>
            <a:r>
              <a:rPr lang="es-ES_tradnl" sz="2000" b="1" i="1" dirty="0" err="1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cis</a:t>
            </a:r>
            <a:r>
              <a:rPr lang="es-ES_tradnl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) </a:t>
            </a:r>
          </a:p>
          <a:p>
            <a:pPr algn="ctr">
              <a:defRPr/>
            </a:pPr>
            <a:r>
              <a:rPr lang="es-ES_tradnl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(1-2% del total de calorías)</a:t>
            </a:r>
          </a:p>
          <a:p>
            <a:pPr algn="ctr">
              <a:buFont typeface="Wingdings" pitchFamily="2" charset="2"/>
              <a:buChar char="ü"/>
              <a:defRPr/>
            </a:pPr>
            <a:r>
              <a:rPr lang="es-AR" sz="2000" dirty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aceites vegetales y de semillas (colza, nuez)</a:t>
            </a:r>
          </a:p>
          <a:p>
            <a:pPr algn="ctr">
              <a:buFont typeface="Wingdings" pitchFamily="2" charset="2"/>
              <a:buChar char="ü"/>
              <a:defRPr/>
            </a:pPr>
            <a:r>
              <a:rPr lang="es-AR" sz="2000" dirty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pescado graso (salmón, caballa, arenque) </a:t>
            </a:r>
            <a:endParaRPr lang="es-ES_tradnl" sz="20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ctr">
              <a:defRPr/>
            </a:pPr>
            <a:endParaRPr lang="es-ES_tradnl" sz="2000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FontTx/>
              <a:buChar char="-"/>
              <a:defRPr/>
            </a:pPr>
            <a:r>
              <a:rPr lang="es-ES_tradnl" sz="2000" dirty="0">
                <a:solidFill>
                  <a:schemeClr val="accent2"/>
                </a:solidFill>
                <a:latin typeface="Comic Sans MS" pitchFamily="66" charset="0"/>
              </a:rPr>
              <a:t>Reducen colesterol en sangre</a:t>
            </a:r>
          </a:p>
          <a:p>
            <a:pPr>
              <a:buFontTx/>
              <a:buChar char="-"/>
              <a:defRPr/>
            </a:pPr>
            <a:r>
              <a:rPr lang="es-ES_tradnl" sz="2000" dirty="0">
                <a:solidFill>
                  <a:schemeClr val="accent2"/>
                </a:solidFill>
                <a:latin typeface="Comic Sans MS" pitchFamily="66" charset="0"/>
              </a:rPr>
              <a:t>Reducen nivel de TG en plasma</a:t>
            </a:r>
          </a:p>
          <a:p>
            <a:pPr>
              <a:buFontTx/>
              <a:buChar char="-"/>
              <a:defRPr/>
            </a:pPr>
            <a:r>
              <a:rPr lang="es-ES_tradnl" sz="2000" dirty="0">
                <a:solidFill>
                  <a:schemeClr val="accent2"/>
                </a:solidFill>
                <a:latin typeface="Comic Sans MS" pitchFamily="66" charset="0"/>
              </a:rPr>
              <a:t>Factor preventivo de aterosclerosis</a:t>
            </a:r>
          </a:p>
          <a:p>
            <a:pPr>
              <a:buFontTx/>
              <a:buChar char="-"/>
              <a:defRPr/>
            </a:pPr>
            <a:r>
              <a:rPr lang="es-ES_tradnl" sz="2000" dirty="0">
                <a:solidFill>
                  <a:schemeClr val="accent2"/>
                </a:solidFill>
                <a:latin typeface="Comic Sans MS" pitchFamily="66" charset="0"/>
              </a:rPr>
              <a:t>Protegen de enfermedad coronaria</a:t>
            </a:r>
          </a:p>
          <a:p>
            <a:pPr>
              <a:buFontTx/>
              <a:buChar char="-"/>
              <a:defRPr/>
            </a:pPr>
            <a:r>
              <a:rPr lang="es-ES_tradnl" sz="2000" dirty="0">
                <a:solidFill>
                  <a:schemeClr val="accent2"/>
                </a:solidFill>
                <a:latin typeface="Comic Sans MS" pitchFamily="66" charset="0"/>
              </a:rPr>
              <a:t>Reducen presión arterial</a:t>
            </a:r>
          </a:p>
          <a:p>
            <a:pPr>
              <a:buFontTx/>
              <a:buChar char="-"/>
              <a:defRPr/>
            </a:pPr>
            <a:r>
              <a:rPr lang="es-ES_tradnl" sz="2000" dirty="0">
                <a:solidFill>
                  <a:schemeClr val="accent2"/>
                </a:solidFill>
                <a:latin typeface="Comic Sans MS" pitchFamily="66" charset="0"/>
              </a:rPr>
              <a:t>Efecto regulador del metabolismo de </a:t>
            </a:r>
          </a:p>
          <a:p>
            <a:pPr>
              <a:defRPr/>
            </a:pPr>
            <a:r>
              <a:rPr lang="es-ES_tradnl" sz="2000" dirty="0">
                <a:solidFill>
                  <a:schemeClr val="accent2"/>
                </a:solidFill>
                <a:latin typeface="Comic Sans MS" pitchFamily="66" charset="0"/>
              </a:rPr>
              <a:t>Lipoproteínas del plasma </a:t>
            </a:r>
          </a:p>
          <a:p>
            <a:pPr>
              <a:defRPr/>
            </a:pPr>
            <a:r>
              <a:rPr lang="es-ES_tradnl" sz="2000" dirty="0">
                <a:solidFill>
                  <a:schemeClr val="accent2"/>
                </a:solidFill>
                <a:latin typeface="Comic Sans MS" pitchFamily="66" charset="0"/>
              </a:rPr>
              <a:t>(disminuyen la producción </a:t>
            </a:r>
          </a:p>
          <a:p>
            <a:pPr>
              <a:defRPr/>
            </a:pPr>
            <a:r>
              <a:rPr lang="es-ES_tradnl" sz="2000" dirty="0">
                <a:solidFill>
                  <a:schemeClr val="accent2"/>
                </a:solidFill>
                <a:latin typeface="Comic Sans MS" pitchFamily="66" charset="0"/>
              </a:rPr>
              <a:t>y aumentan la degradación de las LDL)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6395</TotalTime>
  <Words>1173</Words>
  <Application>Microsoft Office PowerPoint</Application>
  <PresentationFormat>Presentación en pantalla (4:3)</PresentationFormat>
  <Paragraphs>324</Paragraphs>
  <Slides>22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22</vt:i4>
      </vt:variant>
    </vt:vector>
  </HeadingPairs>
  <TitlesOfParts>
    <vt:vector size="23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COMPOSICION LIPÍDICA DE ALGUNOS COMPONENTES DE  DIETA</vt:lpstr>
      <vt:lpstr>Presentación de PowerPoint</vt:lpstr>
      <vt:lpstr>ACIDOS GRASOS ESENCIALES - no son sintetizados por el organismo - deben ser provistos con la dieta</vt:lpstr>
      <vt:lpstr>ACIDOS GRASOS ESENCIALES Ácidos grasos poliinsaturados Importancia en la dieta</vt:lpstr>
      <vt:lpstr> Digestión y Absorción de los Lípidos </vt:lpstr>
      <vt:lpstr>Digestión de los Lípidos</vt:lpstr>
      <vt:lpstr>Sales biliares y emulsión de grasas</vt:lpstr>
      <vt:lpstr>Función de las sales biliares</vt:lpstr>
      <vt:lpstr> Digestión de los Lípidos Enzimas digestivas </vt:lpstr>
      <vt:lpstr>Presentación de PowerPoint</vt:lpstr>
      <vt:lpstr>Digestión de Fosfolípidos</vt:lpstr>
      <vt:lpstr>Presentación de PowerPoint</vt:lpstr>
      <vt:lpstr>Presentación de PowerPoint</vt:lpstr>
      <vt:lpstr>Presentación de PowerPoint</vt:lpstr>
      <vt:lpstr>Absorción de los productos de la digestión de Triglicéridos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ali y facu</dc:creator>
  <cp:lastModifiedBy>ethel</cp:lastModifiedBy>
  <cp:revision>226</cp:revision>
  <dcterms:created xsi:type="dcterms:W3CDTF">2014-09-25T22:58:13Z</dcterms:created>
  <dcterms:modified xsi:type="dcterms:W3CDTF">2016-09-14T00:07:47Z</dcterms:modified>
</cp:coreProperties>
</file>